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9"/>
  </p:notesMasterIdLst>
  <p:sldIdLst>
    <p:sldId id="256" r:id="rId2"/>
    <p:sldId id="257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261" r:id="rId12"/>
    <p:sldId id="314" r:id="rId13"/>
    <p:sldId id="263" r:id="rId14"/>
    <p:sldId id="323" r:id="rId15"/>
    <p:sldId id="264" r:id="rId16"/>
    <p:sldId id="265" r:id="rId17"/>
    <p:sldId id="266" r:id="rId18"/>
    <p:sldId id="344" r:id="rId19"/>
    <p:sldId id="345" r:id="rId20"/>
    <p:sldId id="405" r:id="rId21"/>
    <p:sldId id="315" r:id="rId22"/>
    <p:sldId id="268" r:id="rId23"/>
    <p:sldId id="346" r:id="rId24"/>
    <p:sldId id="270" r:id="rId25"/>
    <p:sldId id="347" r:id="rId26"/>
    <p:sldId id="271" r:id="rId27"/>
    <p:sldId id="384" r:id="rId28"/>
    <p:sldId id="348" r:id="rId29"/>
    <p:sldId id="275" r:id="rId30"/>
    <p:sldId id="316" r:id="rId31"/>
    <p:sldId id="349" r:id="rId32"/>
    <p:sldId id="350" r:id="rId33"/>
    <p:sldId id="351" r:id="rId34"/>
    <p:sldId id="352" r:id="rId35"/>
    <p:sldId id="353" r:id="rId36"/>
    <p:sldId id="403" r:id="rId37"/>
    <p:sldId id="354" r:id="rId38"/>
    <p:sldId id="317" r:id="rId39"/>
    <p:sldId id="355" r:id="rId40"/>
    <p:sldId id="356" r:id="rId41"/>
    <p:sldId id="357" r:id="rId42"/>
    <p:sldId id="358" r:id="rId43"/>
    <p:sldId id="359" r:id="rId44"/>
    <p:sldId id="360" r:id="rId45"/>
    <p:sldId id="362" r:id="rId46"/>
    <p:sldId id="361" r:id="rId47"/>
    <p:sldId id="367" r:id="rId48"/>
    <p:sldId id="385" r:id="rId49"/>
    <p:sldId id="400" r:id="rId50"/>
    <p:sldId id="402" r:id="rId51"/>
    <p:sldId id="401" r:id="rId52"/>
    <p:sldId id="369" r:id="rId53"/>
    <p:sldId id="371" r:id="rId54"/>
    <p:sldId id="377" r:id="rId55"/>
    <p:sldId id="393" r:id="rId56"/>
    <p:sldId id="381" r:id="rId57"/>
    <p:sldId id="406" r:id="rId58"/>
    <p:sldId id="318" r:id="rId59"/>
    <p:sldId id="281" r:id="rId60"/>
    <p:sldId id="282" r:id="rId61"/>
    <p:sldId id="283" r:id="rId62"/>
    <p:sldId id="284" r:id="rId63"/>
    <p:sldId id="320" r:id="rId64"/>
    <p:sldId id="397" r:id="rId65"/>
    <p:sldId id="387" r:id="rId66"/>
    <p:sldId id="388" r:id="rId67"/>
    <p:sldId id="404" r:id="rId68"/>
    <p:sldId id="382" r:id="rId69"/>
    <p:sldId id="383" r:id="rId70"/>
    <p:sldId id="396" r:id="rId71"/>
    <p:sldId id="295" r:id="rId72"/>
    <p:sldId id="334" r:id="rId73"/>
    <p:sldId id="391" r:id="rId74"/>
    <p:sldId id="394" r:id="rId75"/>
    <p:sldId id="395" r:id="rId76"/>
    <p:sldId id="322" r:id="rId77"/>
    <p:sldId id="302" r:id="rId78"/>
    <p:sldId id="324" r:id="rId79"/>
    <p:sldId id="303" r:id="rId80"/>
    <p:sldId id="304" r:id="rId81"/>
    <p:sldId id="319" r:id="rId82"/>
    <p:sldId id="343" r:id="rId83"/>
    <p:sldId id="305" r:id="rId84"/>
    <p:sldId id="306" r:id="rId85"/>
    <p:sldId id="307" r:id="rId86"/>
    <p:sldId id="309" r:id="rId87"/>
    <p:sldId id="310" r:id="rId88"/>
  </p:sldIdLst>
  <p:sldSz cx="9144000" cy="6858000" type="screen4x3"/>
  <p:notesSz cx="6645275" cy="9777413"/>
  <p:defaultTextStyle>
    <a:defPPr>
      <a:defRPr lang="en-US"/>
    </a:defPPr>
    <a:lvl1pPr algn="l" rtl="0" fontAlgn="base">
      <a:spcBef>
        <a:spcPct val="0"/>
      </a:spcBef>
      <a:spcAft>
        <a:spcPct val="0"/>
      </a:spcAft>
      <a:buClr>
        <a:srgbClr val="FF6600"/>
      </a:buClr>
      <a:buFont typeface="Wingdings" pitchFamily="2" charset="2"/>
      <a:buChar char="n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rgbClr val="FF6600"/>
      </a:buClr>
      <a:buFont typeface="Wingdings" pitchFamily="2" charset="2"/>
      <a:buChar char="n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rgbClr val="FF6600"/>
      </a:buClr>
      <a:buFont typeface="Wingdings" pitchFamily="2" charset="2"/>
      <a:buChar char="n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rgbClr val="FF6600"/>
      </a:buClr>
      <a:buFont typeface="Wingdings" pitchFamily="2" charset="2"/>
      <a:buChar char="n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rgbClr val="FF6600"/>
      </a:buClr>
      <a:buFont typeface="Wingdings" pitchFamily="2" charset="2"/>
      <a:buChar char="n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3300"/>
    <a:srgbClr val="000099"/>
    <a:srgbClr val="0000FF"/>
    <a:srgbClr val="0066CC"/>
    <a:srgbClr val="009900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632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9.xml"/><Relationship Id="rId26" Type="http://schemas.openxmlformats.org/officeDocument/2006/relationships/slide" Target="slides/slide52.xml"/><Relationship Id="rId39" Type="http://schemas.openxmlformats.org/officeDocument/2006/relationships/slide" Target="slides/slide67.xml"/><Relationship Id="rId21" Type="http://schemas.openxmlformats.org/officeDocument/2006/relationships/slide" Target="slides/slide42.xml"/><Relationship Id="rId34" Type="http://schemas.openxmlformats.org/officeDocument/2006/relationships/slide" Target="slides/slide61.xml"/><Relationship Id="rId42" Type="http://schemas.openxmlformats.org/officeDocument/2006/relationships/slide" Target="slides/slide70.xml"/><Relationship Id="rId47" Type="http://schemas.openxmlformats.org/officeDocument/2006/relationships/slide" Target="slides/slide77.xml"/><Relationship Id="rId50" Type="http://schemas.openxmlformats.org/officeDocument/2006/relationships/slide" Target="slides/slide82.xml"/><Relationship Id="rId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33.xml"/><Relationship Id="rId29" Type="http://schemas.openxmlformats.org/officeDocument/2006/relationships/slide" Target="slides/slide55.xml"/><Relationship Id="rId11" Type="http://schemas.openxmlformats.org/officeDocument/2006/relationships/slide" Target="slides/slide25.xml"/><Relationship Id="rId24" Type="http://schemas.openxmlformats.org/officeDocument/2006/relationships/slide" Target="slides/slide46.xml"/><Relationship Id="rId32" Type="http://schemas.openxmlformats.org/officeDocument/2006/relationships/slide" Target="slides/slide59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4.xml"/><Relationship Id="rId5" Type="http://schemas.openxmlformats.org/officeDocument/2006/relationships/slide" Target="slides/slide17.xml"/><Relationship Id="rId15" Type="http://schemas.openxmlformats.org/officeDocument/2006/relationships/slide" Target="slides/slide32.xml"/><Relationship Id="rId23" Type="http://schemas.openxmlformats.org/officeDocument/2006/relationships/slide" Target="slides/slide44.xml"/><Relationship Id="rId28" Type="http://schemas.openxmlformats.org/officeDocument/2006/relationships/slide" Target="slides/slide54.xml"/><Relationship Id="rId36" Type="http://schemas.openxmlformats.org/officeDocument/2006/relationships/slide" Target="slides/slide64.xml"/><Relationship Id="rId49" Type="http://schemas.openxmlformats.org/officeDocument/2006/relationships/slide" Target="slides/slide80.xml"/><Relationship Id="rId10" Type="http://schemas.openxmlformats.org/officeDocument/2006/relationships/slide" Target="slides/slide24.xml"/><Relationship Id="rId19" Type="http://schemas.openxmlformats.org/officeDocument/2006/relationships/slide" Target="slides/slide40.xml"/><Relationship Id="rId31" Type="http://schemas.openxmlformats.org/officeDocument/2006/relationships/slide" Target="slides/slide57.xml"/><Relationship Id="rId44" Type="http://schemas.openxmlformats.org/officeDocument/2006/relationships/slide" Target="slides/slide72.xml"/><Relationship Id="rId4" Type="http://schemas.openxmlformats.org/officeDocument/2006/relationships/slide" Target="slides/slide15.xml"/><Relationship Id="rId9" Type="http://schemas.openxmlformats.org/officeDocument/2006/relationships/slide" Target="slides/slide23.xml"/><Relationship Id="rId14" Type="http://schemas.openxmlformats.org/officeDocument/2006/relationships/slide" Target="slides/slide31.xml"/><Relationship Id="rId22" Type="http://schemas.openxmlformats.org/officeDocument/2006/relationships/slide" Target="slides/slide43.xml"/><Relationship Id="rId27" Type="http://schemas.openxmlformats.org/officeDocument/2006/relationships/slide" Target="slides/slide53.xml"/><Relationship Id="rId30" Type="http://schemas.openxmlformats.org/officeDocument/2006/relationships/slide" Target="slides/slide56.xml"/><Relationship Id="rId35" Type="http://schemas.openxmlformats.org/officeDocument/2006/relationships/slide" Target="slides/slide62.xml"/><Relationship Id="rId43" Type="http://schemas.openxmlformats.org/officeDocument/2006/relationships/slide" Target="slides/slide71.xml"/><Relationship Id="rId48" Type="http://schemas.openxmlformats.org/officeDocument/2006/relationships/slide" Target="slides/slide79.xml"/><Relationship Id="rId8" Type="http://schemas.openxmlformats.org/officeDocument/2006/relationships/slide" Target="slides/slide22.xml"/><Relationship Id="rId3" Type="http://schemas.openxmlformats.org/officeDocument/2006/relationships/slide" Target="slides/slide13.xml"/><Relationship Id="rId12" Type="http://schemas.openxmlformats.org/officeDocument/2006/relationships/slide" Target="slides/slide28.xml"/><Relationship Id="rId17" Type="http://schemas.openxmlformats.org/officeDocument/2006/relationships/slide" Target="slides/slide34.xml"/><Relationship Id="rId25" Type="http://schemas.openxmlformats.org/officeDocument/2006/relationships/slide" Target="slides/slide50.xml"/><Relationship Id="rId33" Type="http://schemas.openxmlformats.org/officeDocument/2006/relationships/slide" Target="slides/slide60.xml"/><Relationship Id="rId38" Type="http://schemas.openxmlformats.org/officeDocument/2006/relationships/slide" Target="slides/slide66.xml"/><Relationship Id="rId46" Type="http://schemas.openxmlformats.org/officeDocument/2006/relationships/slide" Target="slides/slide75.xml"/><Relationship Id="rId20" Type="http://schemas.openxmlformats.org/officeDocument/2006/relationships/slide" Target="slides/slide41.xml"/><Relationship Id="rId41" Type="http://schemas.openxmlformats.org/officeDocument/2006/relationships/slide" Target="slides/slide69.xml"/><Relationship Id="rId1" Type="http://schemas.openxmlformats.org/officeDocument/2006/relationships/slide" Target="slides/slide2.xml"/><Relationship Id="rId6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2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2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6F18261-FC75-4872-B627-DB4DA1DE90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625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宋体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宋体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9306FF8-2191-489D-A894-905F0AE58810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8</a:t>
            </a:fld>
            <a:endParaRPr kumimoji="0" lang="en-US" altLang="zh-CN"/>
          </a:p>
        </p:txBody>
      </p:sp>
      <p:sp>
        <p:nvSpPr>
          <p:cNvPr id="9216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4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zh-CN" altLang="en-US">
                <a:ea typeface="宋体" pitchFamily="2" charset="-122"/>
              </a:rPr>
              <a:t>传输模式</a:t>
            </a:r>
          </a:p>
        </p:txBody>
      </p:sp>
    </p:spTree>
    <p:extLst>
      <p:ext uri="{BB962C8B-B14F-4D97-AF65-F5344CB8AC3E}">
        <p14:creationId xmlns:p14="http://schemas.microsoft.com/office/powerpoint/2010/main" val="128556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A0DD8F7-FA12-4102-A16C-643E031968E7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82</a:t>
            </a:fld>
            <a:endParaRPr kumimoji="0"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80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A251C7-60EB-4B2F-80E8-5371F2A2D699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10</a:t>
            </a:fld>
            <a:endParaRPr kumimoji="0" lang="en-US" altLang="zh-CN"/>
          </a:p>
        </p:txBody>
      </p:sp>
      <p:sp>
        <p:nvSpPr>
          <p:cNvPr id="9318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8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fontAlgn="b" hangingPunct="1">
              <a:spcBef>
                <a:spcPct val="20000"/>
              </a:spcBef>
              <a:buSzPct val="110000"/>
            </a:pPr>
            <a:r>
              <a:rPr kumimoji="0" lang="zh-CN" altLang="en-US" b="1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异步传输：</a:t>
            </a:r>
            <a:endParaRPr kumimoji="0" lang="en-US" altLang="zh-CN" b="1">
              <a:solidFill>
                <a:srgbClr val="000099"/>
              </a:solidFill>
              <a:latin typeface="Verdana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SzPct val="110000"/>
            </a:pPr>
            <a:r>
              <a:rPr kumimoji="0" lang="zh-CN" altLang="en-AU" sz="2800">
                <a:latin typeface="Verdana" pitchFamily="34" charset="0"/>
                <a:ea typeface="宋体" pitchFamily="2" charset="-122"/>
              </a:rPr>
              <a:t>独立时钟，无须同步</a:t>
            </a:r>
          </a:p>
          <a:p>
            <a:pPr marL="742950" lvl="1" indent="-285750" eaLnBrk="1" hangingPunct="1">
              <a:spcBef>
                <a:spcPct val="20000"/>
              </a:spcBef>
              <a:buSzPct val="110000"/>
            </a:pPr>
            <a:r>
              <a:rPr kumimoji="0" lang="zh-CN" altLang="en-AU" sz="2800">
                <a:latin typeface="Verdana" pitchFamily="34" charset="0"/>
                <a:ea typeface="宋体" pitchFamily="2" charset="-122"/>
              </a:rPr>
              <a:t>以字符为单位进行传输</a:t>
            </a:r>
          </a:p>
          <a:p>
            <a:pPr marL="742950" lvl="1" indent="-285750" eaLnBrk="1" hangingPunct="1">
              <a:spcBef>
                <a:spcPct val="20000"/>
              </a:spcBef>
              <a:buSzPct val="110000"/>
            </a:pPr>
            <a:r>
              <a:rPr kumimoji="0" lang="zh-CN" altLang="en-AU" sz="2800">
                <a:latin typeface="Verdana" pitchFamily="34" charset="0"/>
                <a:ea typeface="宋体" pitchFamily="2" charset="-122"/>
              </a:rPr>
              <a:t>发送两个字符之间的间隔是任意的</a:t>
            </a:r>
          </a:p>
          <a:p>
            <a:pPr marL="742950" lvl="1" indent="-285750" eaLnBrk="1" hangingPunct="1">
              <a:spcBef>
                <a:spcPct val="20000"/>
              </a:spcBef>
              <a:buSzPct val="110000"/>
            </a:pPr>
            <a:r>
              <a:rPr kumimoji="0" lang="zh-CN" altLang="en-AU" sz="2800">
                <a:latin typeface="Verdana" pitchFamily="34" charset="0"/>
                <a:ea typeface="宋体" pitchFamily="2" charset="-122"/>
              </a:rPr>
              <a:t>接收方依靠字符中的起始位来同步</a:t>
            </a:r>
            <a:endParaRPr kumimoji="0" lang="en-AU" altLang="zh-CN" sz="2800">
              <a:latin typeface="Verdana" pitchFamily="34" charset="0"/>
              <a:ea typeface="宋体" pitchFamily="2" charset="-122"/>
            </a:endParaRPr>
          </a:p>
          <a:p>
            <a:pPr marL="342900" indent="-342900" eaLnBrk="1" fontAlgn="b" hangingPunct="1">
              <a:spcBef>
                <a:spcPct val="20000"/>
              </a:spcBef>
              <a:buSzPct val="110000"/>
            </a:pPr>
            <a:endParaRPr kumimoji="0" lang="en-US" altLang="zh-CN" b="1">
              <a:solidFill>
                <a:srgbClr val="000099"/>
              </a:solidFill>
              <a:latin typeface="Verdana" pitchFamily="34" charset="0"/>
              <a:ea typeface="宋体" pitchFamily="2" charset="-122"/>
            </a:endParaRPr>
          </a:p>
          <a:p>
            <a:pPr marL="342900" indent="-342900" eaLnBrk="1" fontAlgn="b" hangingPunct="1">
              <a:spcBef>
                <a:spcPct val="20000"/>
              </a:spcBef>
              <a:buSzPct val="110000"/>
            </a:pPr>
            <a:r>
              <a:rPr kumimoji="0" lang="zh-CN" altLang="en-US" b="1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同步传输：</a:t>
            </a:r>
            <a:r>
              <a:rPr kumimoji="0" lang="zh-CN" altLang="en-AU" b="1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以时钟来对传输进行同步</a:t>
            </a:r>
          </a:p>
          <a:p>
            <a:pPr marL="342900" indent="-342900" eaLnBrk="1" fontAlgn="b" hangingPunct="1">
              <a:spcBef>
                <a:spcPct val="20000"/>
              </a:spcBef>
              <a:buSzPct val="110000"/>
            </a:pPr>
            <a:r>
              <a:rPr kumimoji="0" lang="zh-CN" altLang="en-AU" b="1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以数据块（帧或分组）为单位传输</a:t>
            </a:r>
            <a:endParaRPr kumimoji="0" lang="en-US" altLang="zh-CN" b="1">
              <a:solidFill>
                <a:srgbClr val="000099"/>
              </a:solidFill>
              <a:latin typeface="Verdana" pitchFamily="34" charset="0"/>
              <a:ea typeface="宋体" pitchFamily="2" charset="-122"/>
            </a:endParaRPr>
          </a:p>
          <a:p>
            <a:pPr marL="342900" indent="-342900" eaLnBrk="1" fontAlgn="b" hangingPunct="1">
              <a:spcBef>
                <a:spcPct val="20000"/>
              </a:spcBef>
              <a:buSzPct val="110000"/>
            </a:pPr>
            <a:endParaRPr kumimoji="0" lang="en-AU" altLang="zh-CN" b="1">
              <a:solidFill>
                <a:srgbClr val="000099"/>
              </a:solidFill>
              <a:latin typeface="Verdana" pitchFamily="34" charset="0"/>
              <a:ea typeface="宋体" pitchFamily="2" charset="-122"/>
            </a:endParaRPr>
          </a:p>
          <a:p>
            <a:pPr marL="342900" indent="-342900" eaLnBrk="1" hangingPunct="1"/>
            <a:endParaRPr kumimoji="0" lang="zh-CN" alt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82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F011D59-BD5D-4E54-A809-A43A599394C6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17</a:t>
            </a:fld>
            <a:endParaRPr kumimoji="0"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5" y="4645025"/>
            <a:ext cx="4873625" cy="4398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T=1000/b*8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Hz=b/8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3000hz</a:t>
            </a:r>
          </a:p>
        </p:txBody>
      </p:sp>
    </p:spTree>
    <p:extLst>
      <p:ext uri="{BB962C8B-B14F-4D97-AF65-F5344CB8AC3E}">
        <p14:creationId xmlns:p14="http://schemas.microsoft.com/office/powerpoint/2010/main" val="335674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1931A74-DE5C-4CDD-9E78-14CC4965240E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39</a:t>
            </a:fld>
            <a:endParaRPr kumimoji="0"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zh-CN" altLang="en-US">
                <a:ea typeface="宋体" pitchFamily="2" charset="-122"/>
              </a:rPr>
              <a:t>波束</a:t>
            </a:r>
          </a:p>
        </p:txBody>
      </p:sp>
    </p:spTree>
    <p:extLst>
      <p:ext uri="{BB962C8B-B14F-4D97-AF65-F5344CB8AC3E}">
        <p14:creationId xmlns:p14="http://schemas.microsoft.com/office/powerpoint/2010/main" val="195034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8360D12-6B80-4096-9FAD-A964512313FC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50</a:t>
            </a:fld>
            <a:endParaRPr kumimoji="0"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zh-CN" altLang="en-US">
                <a:ea typeface="宋体" pitchFamily="2" charset="-122"/>
              </a:rPr>
              <a:t>波束</a:t>
            </a:r>
          </a:p>
        </p:txBody>
      </p:sp>
    </p:spTree>
    <p:extLst>
      <p:ext uri="{BB962C8B-B14F-4D97-AF65-F5344CB8AC3E}">
        <p14:creationId xmlns:p14="http://schemas.microsoft.com/office/powerpoint/2010/main" val="728600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QPSK </a:t>
            </a:r>
            <a:r>
              <a:rPr lang="zh-CN" altLang="en-US" dirty="0"/>
              <a:t>正交相移键控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F18261-FC75-4872-B627-DB4DA1DE909B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14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标准改进和高级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F18261-FC75-4872-B627-DB4DA1DE909B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332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347160E-E2C2-4D15-BCAA-5D6AF072C7DC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71</a:t>
            </a:fld>
            <a:endParaRPr kumimoji="0"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5" y="4645025"/>
            <a:ext cx="4873625" cy="4398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en-US" altLang="zh-CN" b="1">
                <a:ea typeface="宋体" pitchFamily="2" charset="-122"/>
                <a:cs typeface="Arial" pitchFamily="34" charset="0"/>
              </a:rPr>
              <a:t>Digital Subscriber Line Access Multiplexer (DSLAM)</a:t>
            </a:r>
            <a:endParaRPr kumimoji="0" lang="zh-CN" altLang="en-US" b="1"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891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ea typeface="宋体" pitchFamily="2" charset="-122"/>
            </a:endParaRPr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907D1FC-C017-4421-A8F9-70C53C2A46AC}" type="slidenum">
              <a:rPr kumimoji="0" lang="zh-CN" altLang="en-US" smtClean="0"/>
              <a:pPr eaLnBrk="1" hangingPunct="1">
                <a:spcBef>
                  <a:spcPct val="0"/>
                </a:spcBef>
              </a:pPr>
              <a:t>80</a:t>
            </a:fld>
            <a:endParaRPr kumimoji="0" lang="en-US" altLang="zh-CN"/>
          </a:p>
        </p:txBody>
      </p:sp>
    </p:spTree>
    <p:extLst>
      <p:ext uri="{BB962C8B-B14F-4D97-AF65-F5344CB8AC3E}">
        <p14:creationId xmlns:p14="http://schemas.microsoft.com/office/powerpoint/2010/main" val="94313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35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78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3225" y="139700"/>
            <a:ext cx="2198688" cy="65214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7163" y="139700"/>
            <a:ext cx="6443662" cy="652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725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63" y="139700"/>
            <a:ext cx="8794750" cy="7493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9863" y="877888"/>
            <a:ext cx="4297362" cy="5783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9625" y="877888"/>
            <a:ext cx="4298950" cy="28146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9625" y="3844925"/>
            <a:ext cx="4298950" cy="28162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477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63" y="139700"/>
            <a:ext cx="8794750" cy="7493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9863" y="877888"/>
            <a:ext cx="4297362" cy="5783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9625" y="877888"/>
            <a:ext cx="4298950" cy="5783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22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7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77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9863" y="877888"/>
            <a:ext cx="4297362" cy="578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9625" y="877888"/>
            <a:ext cx="4298950" cy="578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55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8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839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29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709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99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157163" y="139700"/>
            <a:ext cx="87947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 Master title style</a:t>
            </a:r>
          </a:p>
        </p:txBody>
      </p:sp>
      <p:sp>
        <p:nvSpPr>
          <p:cNvPr id="1027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877888"/>
            <a:ext cx="8748712" cy="578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16" name="Rectangle 2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defRPr sz="1400"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17" name="Rectangle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defRPr sz="1400"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22"/>
          <p:cNvSpPr>
            <a:spLocks noChangeArrowheads="1"/>
          </p:cNvSpPr>
          <p:nvPr userDrawn="1"/>
        </p:nvSpPr>
        <p:spPr bwMode="auto">
          <a:xfrm>
            <a:off x="7097713" y="6502400"/>
            <a:ext cx="19050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0" hangingPunct="0">
              <a:buClrTx/>
              <a:buFontTx/>
              <a:buNone/>
              <a:defRPr/>
            </a:pPr>
            <a:fld id="{56F22066-5BEC-489C-BF23-96F47BEAB932}" type="slidenum">
              <a:rPr kumimoji="0" lang="zh-CN" altLang="en-US" sz="1200" b="1" smtClean="0"/>
              <a:pPr algn="r" eaLnBrk="0" hangingPunct="0">
                <a:buClrTx/>
                <a:buFontTx/>
                <a:buNone/>
                <a:defRPr/>
              </a:pPr>
              <a:t>‹#›</a:t>
            </a:fld>
            <a:endParaRPr kumimoji="0" lang="en-US" altLang="zh-CN" sz="12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FF0000"/>
          </a:solidFill>
          <a:latin typeface="+mj-lt"/>
          <a:ea typeface="宋体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FF0000"/>
          </a:solidFill>
          <a:latin typeface="Times New Roman" pitchFamily="18" charset="0"/>
          <a:ea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FF0000"/>
          </a:solidFill>
          <a:latin typeface="Times New Roman" pitchFamily="18" charset="0"/>
          <a:ea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FF0000"/>
          </a:solidFill>
          <a:latin typeface="Times New Roman" pitchFamily="18" charset="0"/>
          <a:ea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FF0000"/>
          </a:solidFill>
          <a:latin typeface="Times New Roman" pitchFamily="18" charset="0"/>
          <a:ea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" hangingPunct="0">
        <a:spcBef>
          <a:spcPct val="20000"/>
        </a:spcBef>
        <a:spcAft>
          <a:spcPct val="0"/>
        </a:spcAft>
        <a:buClr>
          <a:srgbClr val="FF6600"/>
        </a:buClr>
        <a:buSzPct val="110000"/>
        <a:buFont typeface="Wingdings" pitchFamily="2" charset="2"/>
        <a:buChar char="n"/>
        <a:defRPr kumimoji="1" sz="2800">
          <a:solidFill>
            <a:srgbClr val="000099"/>
          </a:solidFill>
          <a:latin typeface="+mn-lt"/>
          <a:ea typeface="宋体" charset="0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110000"/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宋体" charset="0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10000"/>
        <a:buFont typeface="Wingdings" pitchFamily="2" charset="2"/>
        <a:buChar char="Ø"/>
        <a:defRPr kumimoji="1" sz="2400">
          <a:solidFill>
            <a:schemeClr val="tx1"/>
          </a:solidFill>
          <a:latin typeface="+mn-lt"/>
          <a:ea typeface="宋体" charset="0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Char char="–"/>
        <a:defRPr kumimoji="1" sz="2000">
          <a:solidFill>
            <a:schemeClr val="tx1"/>
          </a:solidFill>
          <a:latin typeface="+mj-lt"/>
          <a:ea typeface="宋体" charset="0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kumimoji="1" sz="2000">
          <a:solidFill>
            <a:schemeClr val="tx1"/>
          </a:solidFill>
          <a:latin typeface="+mj-lt"/>
          <a:ea typeface="宋体" charset="0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4075" y="2730500"/>
            <a:ext cx="7772400" cy="1120775"/>
          </a:xfrm>
        </p:spPr>
        <p:txBody>
          <a:bodyPr/>
          <a:lstStyle/>
          <a:p>
            <a:pPr eaLnBrk="1" hangingPunct="1"/>
            <a:r>
              <a:rPr kumimoji="0" lang="en-US" altLang="zh-CN" sz="6000" dirty="0">
                <a:ea typeface="黑体" pitchFamily="49" charset="-122"/>
              </a:rPr>
              <a:t>Chapter 2</a:t>
            </a:r>
            <a:br>
              <a:rPr kumimoji="0" lang="en-US" altLang="zh-CN" sz="6000" dirty="0">
                <a:ea typeface="黑体" pitchFamily="49" charset="-122"/>
              </a:rPr>
            </a:br>
            <a:r>
              <a:rPr kumimoji="0" lang="en-US" altLang="zh-CN" sz="6000" dirty="0">
                <a:ea typeface="黑体" pitchFamily="49" charset="-122"/>
              </a:rPr>
              <a:t>The Physical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 idx="4294967295"/>
          </p:nvPr>
        </p:nvSpPr>
        <p:spPr>
          <a:xfrm>
            <a:off x="157163" y="139700"/>
            <a:ext cx="7192962" cy="749300"/>
          </a:xfrm>
        </p:spPr>
        <p:txBody>
          <a:bodyPr/>
          <a:lstStyle/>
          <a:p>
            <a:pPr algn="l" eaLnBrk="1" hangingPunct="1"/>
            <a:r>
              <a:rPr kumimoji="0" lang="en-US" altLang="zh-CN" sz="3200">
                <a:latin typeface="Tahoma" pitchFamily="34" charset="0"/>
                <a:ea typeface="黑体" pitchFamily="49" charset="-122"/>
                <a:cs typeface="Tahoma" pitchFamily="34" charset="0"/>
              </a:rPr>
              <a:t>Asynchronous Transmission vs. Synchronous Transmission</a:t>
            </a:r>
            <a:endParaRPr kumimoji="0" lang="zh-CN" altLang="en-US" sz="3200">
              <a:latin typeface="Tahoma" pitchFamily="34" charset="0"/>
              <a:ea typeface="黑体" pitchFamily="49" charset="-122"/>
              <a:cs typeface="Tahoma" pitchFamily="34" charset="0"/>
            </a:endParaRPr>
          </a:p>
        </p:txBody>
      </p:sp>
      <p:pic>
        <p:nvPicPr>
          <p:cNvPr id="11267" name="Picture 1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8" y="981075"/>
            <a:ext cx="8748712" cy="3044825"/>
          </a:xfrm>
          <a:noFill/>
        </p:spPr>
      </p:pic>
      <p:pic>
        <p:nvPicPr>
          <p:cNvPr id="1126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318000"/>
            <a:ext cx="8866188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zh-CN" altLang="en-US" sz="3200" b="1">
                <a:latin typeface="Verdana" pitchFamily="34" charset="0"/>
                <a:ea typeface="黑体" pitchFamily="49" charset="-122"/>
              </a:rPr>
              <a:t>同步串行传输和异步串行传输</a:t>
            </a:r>
            <a:endParaRPr kumimoji="0" lang="en-US" altLang="zh-CN" sz="2400" b="1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93738" y="800100"/>
            <a:ext cx="8027987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342900" indent="-3429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b="1">
                <a:ea typeface="黑体" pitchFamily="49" charset="-122"/>
              </a:rPr>
              <a:t>同步串行传输</a:t>
            </a:r>
            <a:endParaRPr kumimoji="0" lang="zh-CN" altLang="en-AU" b="1">
              <a:ea typeface="黑体" pitchFamily="49" charset="-122"/>
            </a:endParaRPr>
          </a:p>
          <a:p>
            <a:pPr lvl="1" eaLnBrk="1" hangingPunct="1"/>
            <a:r>
              <a:rPr kumimoji="0" lang="zh-CN" altLang="en-AU">
                <a:ea typeface="黑体" pitchFamily="49" charset="-122"/>
              </a:rPr>
              <a:t>以时钟信号线对传输的数据线上的信号进行比特同步</a:t>
            </a:r>
          </a:p>
          <a:p>
            <a:pPr lvl="1" eaLnBrk="1" hangingPunct="1"/>
            <a:r>
              <a:rPr kumimoji="0" lang="zh-CN" altLang="en-AU">
                <a:ea typeface="黑体" pitchFamily="49" charset="-122"/>
              </a:rPr>
              <a:t>以数据块（帧或分组）为单位传输</a:t>
            </a:r>
          </a:p>
          <a:p>
            <a:pPr eaLnBrk="1" hangingPunct="1"/>
            <a:r>
              <a:rPr kumimoji="0" lang="zh-CN" altLang="en-US" b="1">
                <a:ea typeface="黑体" pitchFamily="49" charset="-122"/>
              </a:rPr>
              <a:t>异步串行传输</a:t>
            </a:r>
            <a:endParaRPr kumimoji="0" lang="zh-CN" altLang="en-AU" b="1">
              <a:ea typeface="黑体" pitchFamily="49" charset="-122"/>
            </a:endParaRPr>
          </a:p>
          <a:p>
            <a:pPr lvl="1" eaLnBrk="1" hangingPunct="1"/>
            <a:r>
              <a:rPr kumimoji="0" lang="zh-CN" altLang="en-AU" sz="2800">
                <a:ea typeface="黑体" pitchFamily="49" charset="-122"/>
              </a:rPr>
              <a:t>独立时钟，无须同步</a:t>
            </a:r>
          </a:p>
          <a:p>
            <a:pPr lvl="1" eaLnBrk="1" hangingPunct="1"/>
            <a:r>
              <a:rPr kumimoji="0" lang="zh-CN" altLang="en-AU" sz="2800">
                <a:ea typeface="黑体" pitchFamily="49" charset="-122"/>
              </a:rPr>
              <a:t>以字符为单位进行传输</a:t>
            </a:r>
          </a:p>
          <a:p>
            <a:pPr lvl="1" eaLnBrk="1" hangingPunct="1"/>
            <a:r>
              <a:rPr kumimoji="0" lang="zh-CN" altLang="en-AU" sz="2800">
                <a:ea typeface="黑体" pitchFamily="49" charset="-122"/>
              </a:rPr>
              <a:t>发送两个字符之间的间隔是任意的</a:t>
            </a:r>
          </a:p>
          <a:p>
            <a:pPr lvl="1" eaLnBrk="1" hangingPunct="1"/>
            <a:r>
              <a:rPr kumimoji="0" lang="zh-CN" altLang="en-AU" sz="2800">
                <a:ea typeface="黑体" pitchFamily="49" charset="-122"/>
              </a:rPr>
              <a:t>接收方依靠字符中的起始位和停止位来同步</a:t>
            </a:r>
          </a:p>
        </p:txBody>
      </p:sp>
      <p:sp>
        <p:nvSpPr>
          <p:cNvPr id="12292" name="Rectangle 17"/>
          <p:cNvSpPr>
            <a:spLocks noChangeArrowheads="1"/>
          </p:cNvSpPr>
          <p:nvPr/>
        </p:nvSpPr>
        <p:spPr bwMode="auto">
          <a:xfrm>
            <a:off x="533400" y="51498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solidFill>
                <a:srgbClr val="FFFF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0288"/>
            <a:ext cx="8794750" cy="1271587"/>
          </a:xfrm>
        </p:spPr>
        <p:txBody>
          <a:bodyPr/>
          <a:lstStyle/>
          <a:p>
            <a:pPr eaLnBrk="1" hangingPunct="1"/>
            <a:r>
              <a:rPr kumimoji="0" lang="en-US" altLang="zh-CN" sz="3200" b="1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2.1 The Theoretical Basis for Data Communication</a:t>
            </a:r>
            <a:br>
              <a:rPr kumimoji="0" lang="en-US" altLang="zh-CN" sz="3200" b="1">
                <a:ea typeface="宋体" pitchFamily="2" charset="-122"/>
              </a:rPr>
            </a:br>
            <a:endParaRPr kumimoji="0" lang="zh-CN" altLang="en-US" sz="3200" b="1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latin typeface="Verdana" pitchFamily="34" charset="0"/>
                <a:ea typeface="黑体" pitchFamily="49" charset="-122"/>
              </a:rPr>
              <a:t>The Theoretical Basis for Data Communication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525" y="1447800"/>
            <a:ext cx="8027988" cy="4519613"/>
          </a:xfrm>
        </p:spPr>
        <p:txBody>
          <a:bodyPr/>
          <a:lstStyle/>
          <a:p>
            <a:pPr eaLnBrk="1" hangingPunct="1"/>
            <a:r>
              <a:rPr kumimoji="0" lang="en-US" altLang="zh-CN" sz="3600">
                <a:ea typeface="黑体" pitchFamily="49" charset="-122"/>
              </a:rPr>
              <a:t>Fourier Analysis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Bandwidth-Limited Signals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Maximum Data Rate of a Channel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4000">
                <a:ea typeface="黑体" pitchFamily="49" charset="-122"/>
              </a:rPr>
              <a:t>Fourier Analysis</a:t>
            </a:r>
          </a:p>
        </p:txBody>
      </p:sp>
      <p:sp>
        <p:nvSpPr>
          <p:cNvPr id="15363" name="AutoShape 5" descr="graphics/02icon01.gif"/>
          <p:cNvSpPr>
            <a:spLocks noChangeAspect="1" noChangeArrowheads="1"/>
          </p:cNvSpPr>
          <p:nvPr/>
        </p:nvSpPr>
        <p:spPr bwMode="auto">
          <a:xfrm>
            <a:off x="153988" y="46038"/>
            <a:ext cx="2876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364" name="AutoShape 7" descr="graphics/02icon01.gif"/>
          <p:cNvSpPr>
            <a:spLocks noChangeAspect="1" noChangeArrowheads="1"/>
          </p:cNvSpPr>
          <p:nvPr/>
        </p:nvSpPr>
        <p:spPr bwMode="auto">
          <a:xfrm>
            <a:off x="153988" y="46038"/>
            <a:ext cx="2876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365" name="AutoShape 9" descr="graphics/02icon01.gif"/>
          <p:cNvSpPr>
            <a:spLocks noChangeAspect="1" noChangeArrowheads="1"/>
          </p:cNvSpPr>
          <p:nvPr/>
        </p:nvSpPr>
        <p:spPr bwMode="auto">
          <a:xfrm>
            <a:off x="3133725" y="3233738"/>
            <a:ext cx="2876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366" name="AutoShape 11" descr="graphics/02icon01.gif"/>
          <p:cNvSpPr>
            <a:spLocks noChangeAspect="1" noChangeArrowheads="1"/>
          </p:cNvSpPr>
          <p:nvPr/>
        </p:nvSpPr>
        <p:spPr bwMode="auto">
          <a:xfrm>
            <a:off x="3133725" y="3109913"/>
            <a:ext cx="2876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5367" name="Text Box 14"/>
          <p:cNvSpPr txBox="1">
            <a:spLocks noChangeArrowheads="1"/>
          </p:cNvSpPr>
          <p:nvPr/>
        </p:nvSpPr>
        <p:spPr bwMode="auto">
          <a:xfrm>
            <a:off x="849313" y="1071563"/>
            <a:ext cx="79295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5400">
              <a:solidFill>
                <a:schemeClr val="tx1"/>
              </a:solidFill>
              <a:latin typeface="Arial" pitchFamily="34" charset="0"/>
            </a:endParaRPr>
          </a:p>
        </p:txBody>
      </p:sp>
      <p:graphicFrame>
        <p:nvGraphicFramePr>
          <p:cNvPr id="15368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71538" y="1111250"/>
          <a:ext cx="7413625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公式" r:id="rId3" imgW="3314700" imgH="1879600" progId="Equation.3">
                  <p:embed/>
                </p:oleObj>
              </mc:Choice>
              <mc:Fallback>
                <p:oleObj name="公式" r:id="rId3" imgW="3314700" imgH="1879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111250"/>
                        <a:ext cx="7413625" cy="420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Bandwidth-Limited Signals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877888"/>
            <a:ext cx="8474075" cy="57832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 sz="2400">
                <a:ea typeface="黑体" pitchFamily="49" charset="-122"/>
              </a:rPr>
              <a:t>(a) </a:t>
            </a:r>
            <a:r>
              <a:rPr kumimoji="0" lang="en-US" altLang="zh-CN" sz="2000">
                <a:ea typeface="黑体" pitchFamily="49" charset="-122"/>
              </a:rPr>
              <a:t>A binary signal (‘b’) and its root-mean-square Fourier amplitudes.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2000">
                <a:solidFill>
                  <a:schemeClr val="accent2"/>
                </a:solidFill>
                <a:ea typeface="黑体" pitchFamily="49" charset="-122"/>
              </a:rPr>
              <a:t>(b) – (e)</a:t>
            </a:r>
            <a:r>
              <a:rPr kumimoji="0" lang="en-US" altLang="zh-CN" sz="2000">
                <a:ea typeface="黑体" pitchFamily="49" charset="-122"/>
              </a:rPr>
              <a:t> Successive approximations to the original signal.</a:t>
            </a:r>
          </a:p>
        </p:txBody>
      </p:sp>
      <p:pic>
        <p:nvPicPr>
          <p:cNvPr id="16388" name="Picture 4" descr="2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8"/>
          <a:stretch>
            <a:fillRect/>
          </a:stretch>
        </p:blipFill>
        <p:spPr bwMode="auto">
          <a:xfrm>
            <a:off x="1212850" y="2663825"/>
            <a:ext cx="650081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Bandwidth-Limited Signals (2)</a:t>
            </a:r>
          </a:p>
        </p:txBody>
      </p:sp>
      <p:pic>
        <p:nvPicPr>
          <p:cNvPr id="17411" name="Picture 4" descr="2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4"/>
          <a:stretch>
            <a:fillRect/>
          </a:stretch>
        </p:blipFill>
        <p:spPr bwMode="auto">
          <a:xfrm>
            <a:off x="958850" y="844550"/>
            <a:ext cx="6005513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622300" y="4724400"/>
            <a:ext cx="82296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buSzTx/>
            </a:pPr>
            <a:r>
              <a:rPr kumimoji="0" lang="en-US" altLang="zh-CN" sz="2400">
                <a:solidFill>
                  <a:schemeClr val="tx1"/>
                </a:solidFill>
              </a:rPr>
              <a:t> </a:t>
            </a:r>
            <a:r>
              <a:rPr kumimoji="0" lang="en-US" altLang="zh-CN" sz="2400"/>
              <a:t>The range of frequencies transmitted without being strongly attenuated is called the bandwidth.</a:t>
            </a:r>
          </a:p>
          <a:p>
            <a:pPr eaLnBrk="1" fontAlgn="base" hangingPunct="1">
              <a:spcBef>
                <a:spcPct val="50000"/>
              </a:spcBef>
              <a:buSzTx/>
            </a:pPr>
            <a:r>
              <a:rPr kumimoji="0" lang="en-US" altLang="zh-CN" sz="2400"/>
              <a:t> For example, a telephone wire may have a  bandwidth of 1 MHz for short distances</a:t>
            </a:r>
            <a:r>
              <a:rPr kumimoji="0" lang="en-US" altLang="zh-CN" sz="2400">
                <a:solidFill>
                  <a:schemeClr val="tx1"/>
                </a:solidFill>
              </a:rPr>
              <a:t>  </a:t>
            </a:r>
            <a:endParaRPr kumimoji="0"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Bandwidth-Limited Signals (3)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3986213"/>
            <a:ext cx="8748712" cy="26749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宋体" pitchFamily="2" charset="-122"/>
              </a:rPr>
              <a:t>T=8/b, first harmonic f=b/8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     voice-grade line: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		Max harmonics=3000/f=24000/b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>
                <a:ea typeface="宋体" pitchFamily="2" charset="-122"/>
              </a:rPr>
              <a:t>When data rates ≥38.4 kbps, there is no hope at all for binary signals, even if the transmission facility is completely noiseless. </a:t>
            </a:r>
            <a:endParaRPr kumimoji="0" lang="en-US" altLang="zh-CN">
              <a:ea typeface="黑体" pitchFamily="49" charset="-12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kumimoji="0" lang="en-US" altLang="zh-CN">
              <a:ea typeface="黑体" pitchFamily="49" charset="-122"/>
            </a:endParaRPr>
          </a:p>
        </p:txBody>
      </p:sp>
      <p:pic>
        <p:nvPicPr>
          <p:cNvPr id="18436" name="Picture 4" descr="2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974725"/>
            <a:ext cx="7507287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Bandwidth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03188" y="800100"/>
            <a:ext cx="86264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342900" indent="-3429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vl="1" eaLnBrk="1" hangingPunct="1"/>
            <a:r>
              <a:rPr kumimoji="0" lang="en-US" altLang="zh-CN"/>
              <a:t>No transmission facility can transmit signal without </a:t>
            </a:r>
            <a:r>
              <a:rPr kumimoji="0" lang="en-US" altLang="zh-CN" b="1">
                <a:solidFill>
                  <a:srgbClr val="993300"/>
                </a:solidFill>
              </a:rPr>
              <a:t>losing some power</a:t>
            </a:r>
          </a:p>
          <a:p>
            <a:pPr lvl="1" eaLnBrk="1" hangingPunct="1"/>
            <a:r>
              <a:rPr kumimoji="0" lang="en-US" altLang="zh-CN"/>
              <a:t>All transmission facilities diminish different Fourier components by </a:t>
            </a:r>
            <a:r>
              <a:rPr kumimoji="0" lang="en-US" altLang="zh-CN" b="1">
                <a:solidFill>
                  <a:srgbClr val="993300"/>
                </a:solidFill>
              </a:rPr>
              <a:t>different amounts</a:t>
            </a:r>
          </a:p>
          <a:p>
            <a:pPr lvl="1" eaLnBrk="1" hangingPunct="1"/>
            <a:r>
              <a:rPr kumimoji="0" lang="en-US" altLang="zh-CN"/>
              <a:t>Range of frequencies transmitted without being strongly (0.5) attenuated is called </a:t>
            </a:r>
            <a:r>
              <a:rPr kumimoji="0" lang="en-US" altLang="zh-CN" b="1">
                <a:solidFill>
                  <a:srgbClr val="993300"/>
                </a:solidFill>
              </a:rPr>
              <a:t>bandwidth</a:t>
            </a:r>
          </a:p>
          <a:p>
            <a:pPr lvl="2" eaLnBrk="1" hangingPunct="1"/>
            <a:r>
              <a:rPr kumimoji="0" lang="en-US" altLang="zh-CN">
                <a:solidFill>
                  <a:srgbClr val="000099"/>
                </a:solidFill>
              </a:rPr>
              <a:t>Telephone wire’s  bandwidth: 1 MHz </a:t>
            </a:r>
          </a:p>
          <a:p>
            <a:pPr lvl="2" eaLnBrk="1" hangingPunct="1"/>
            <a:r>
              <a:rPr kumimoji="0" lang="en-US" altLang="zh-CN">
                <a:solidFill>
                  <a:srgbClr val="000099"/>
                </a:solidFill>
              </a:rPr>
              <a:t>UTP 5: 100MHz</a:t>
            </a:r>
            <a:endParaRPr kumimoji="0" lang="en-US" altLang="zh-CN"/>
          </a:p>
          <a:p>
            <a:pPr lvl="1" eaLnBrk="1" hangingPunct="1"/>
            <a:r>
              <a:rPr kumimoji="0" lang="en-US" altLang="zh-CN"/>
              <a:t>bandwidth is a </a:t>
            </a:r>
            <a:r>
              <a:rPr kumimoji="0" lang="en-US" altLang="zh-CN" b="1">
                <a:solidFill>
                  <a:srgbClr val="993300"/>
                </a:solidFill>
              </a:rPr>
              <a:t>physical property</a:t>
            </a:r>
            <a:r>
              <a:rPr kumimoji="0" lang="en-US" altLang="zh-CN"/>
              <a:t> of the transmission medium, depends on</a:t>
            </a:r>
          </a:p>
          <a:p>
            <a:pPr lvl="2" eaLnBrk="1" hangingPunct="1"/>
            <a:r>
              <a:rPr kumimoji="0" lang="en-US" altLang="zh-CN"/>
              <a:t>construction</a:t>
            </a:r>
          </a:p>
          <a:p>
            <a:pPr lvl="2" eaLnBrk="1" hangingPunct="1"/>
            <a:r>
              <a:rPr kumimoji="0" lang="en-US" altLang="zh-CN"/>
              <a:t>thickness</a:t>
            </a:r>
          </a:p>
          <a:p>
            <a:pPr lvl="2" eaLnBrk="1" hangingPunct="1"/>
            <a:r>
              <a:rPr kumimoji="0" lang="en-US" altLang="zh-CN"/>
              <a:t>length</a:t>
            </a:r>
          </a:p>
          <a:p>
            <a:pPr lvl="2"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rgbClr val="FF6600"/>
                </a:solidFill>
              </a:rPr>
              <a:t>bandwidth (Hz, bps)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Maximum Data Rate of a Channel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838200"/>
            <a:ext cx="8382000" cy="6019800"/>
          </a:xfrm>
        </p:spPr>
        <p:txBody>
          <a:bodyPr/>
          <a:lstStyle/>
          <a:p>
            <a:pPr marL="0" indent="0" eaLnBrk="1" hangingPunct="1"/>
            <a:r>
              <a:rPr kumimoji="0" lang="en-US" altLang="zh-CN" dirty="0">
                <a:ea typeface="宋体" pitchFamily="2" charset="-122"/>
              </a:rPr>
              <a:t>Nyquist's theorem (1924) 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If a signal has been run through a low-pass filter of bandwidth H,  the signal can </a:t>
            </a:r>
            <a:r>
              <a:rPr kumimoji="0" lang="en-US" altLang="zh-CN" b="1" dirty="0">
                <a:solidFill>
                  <a:srgbClr val="993300"/>
                </a:solidFill>
                <a:ea typeface="宋体" pitchFamily="2" charset="-122"/>
              </a:rPr>
              <a:t>be completely reconstructed</a:t>
            </a:r>
            <a:r>
              <a:rPr kumimoji="0" lang="en-US" altLang="zh-CN" dirty="0">
                <a:ea typeface="宋体" pitchFamily="2" charset="-122"/>
              </a:rPr>
              <a:t> by making 2H samples per second 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 dirty="0">
                <a:ea typeface="宋体" pitchFamily="2" charset="-122"/>
              </a:rPr>
              <a:t>     C=</a:t>
            </a:r>
            <a:r>
              <a:rPr lang="en-US" altLang="zh-CN" dirty="0">
                <a:ea typeface="宋体" pitchFamily="2" charset="-122"/>
              </a:rPr>
              <a:t>2Hlog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V</a:t>
            </a:r>
          </a:p>
          <a:p>
            <a:pPr marL="0" indent="0" eaLnBrk="1" hangingPunct="1"/>
            <a:r>
              <a:rPr kumimoji="0" lang="en-US" altLang="zh-CN" dirty="0">
                <a:ea typeface="宋体" pitchFamily="2" charset="-122"/>
              </a:rPr>
              <a:t>Shannon’s Theorem (1948)</a:t>
            </a:r>
          </a:p>
          <a:p>
            <a:pPr marL="0" indent="0" eaLnBrk="1" hangingPunct="1"/>
            <a:endParaRPr kumimoji="0" lang="zh-CN" altLang="en-US" dirty="0">
              <a:ea typeface="宋体" pitchFamily="2" charset="-122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5181600"/>
            <a:ext cx="808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buClr>
                <a:srgbClr val="009900"/>
              </a:buClr>
              <a:buSzTx/>
              <a:buFont typeface="Wingdings" pitchFamily="2" charset="2"/>
              <a:buNone/>
            </a:pPr>
            <a:r>
              <a:rPr kumimoji="0" lang="en-US" altLang="zh-CN" sz="2400" dirty="0">
                <a:solidFill>
                  <a:srgbClr val="0000FF"/>
                </a:solidFill>
                <a:latin typeface="Arial" pitchFamily="34" charset="0"/>
              </a:rPr>
              <a:t>Example:</a:t>
            </a:r>
            <a:r>
              <a:rPr kumimoji="0" lang="en-US" altLang="zh-CN" sz="2400" dirty="0">
                <a:solidFill>
                  <a:schemeClr val="tx1"/>
                </a:solidFill>
                <a:latin typeface="Arial" pitchFamily="34" charset="0"/>
              </a:rPr>
              <a:t> Voice phone line 300Hz-3300Hz, S/N dB=30dB</a:t>
            </a:r>
          </a:p>
        </p:txBody>
      </p:sp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1111250" y="4359275"/>
          <a:ext cx="40703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1" name="公式" r:id="rId3" imgW="1701800" imgH="228600" progId="Equation.3">
                  <p:embed/>
                </p:oleObj>
              </mc:Choice>
              <mc:Fallback>
                <p:oleObj name="公式" r:id="rId3" imgW="17018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4359275"/>
                        <a:ext cx="40703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1133475" y="3886200"/>
          <a:ext cx="29051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" name="公式" r:id="rId5" imgW="1358310" imgH="215806" progId="Equation.3">
                  <p:embed/>
                </p:oleObj>
              </mc:Choice>
              <mc:Fallback>
                <p:oleObj name="公式" r:id="rId5" imgW="1358310" imgH="21580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3886200"/>
                        <a:ext cx="29051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471613" y="5659438"/>
          <a:ext cx="47656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" name="公式" r:id="rId7" imgW="2057400" imgH="215900" progId="Equation.3">
                  <p:embed/>
                </p:oleObj>
              </mc:Choice>
              <mc:Fallback>
                <p:oleObj name="公式" r:id="rId7" imgW="2057400" imgH="215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5659438"/>
                        <a:ext cx="476567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Highlights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4288" y="1017588"/>
            <a:ext cx="6975475" cy="4557712"/>
          </a:xfrm>
        </p:spPr>
        <p:txBody>
          <a:bodyPr/>
          <a:lstStyle/>
          <a:p>
            <a:pPr eaLnBrk="1" hangingPunct="1"/>
            <a:r>
              <a:rPr kumimoji="0" lang="en-US" altLang="zh-CN" dirty="0">
                <a:ea typeface="黑体" pitchFamily="49" charset="-122"/>
              </a:rPr>
              <a:t>Some concepts</a:t>
            </a:r>
          </a:p>
          <a:p>
            <a:pPr eaLnBrk="1" hangingPunct="1"/>
            <a:r>
              <a:rPr kumimoji="0" lang="en-US" altLang="zh-CN">
                <a:ea typeface="黑体" pitchFamily="49" charset="-122"/>
              </a:rPr>
              <a:t>The Theoretical Basis for Data Communication</a:t>
            </a:r>
          </a:p>
          <a:p>
            <a:pPr eaLnBrk="1" hangingPunct="1"/>
            <a:r>
              <a:rPr kumimoji="0" lang="en-US" altLang="zh-CN" dirty="0">
                <a:ea typeface="黑体" pitchFamily="49" charset="-122"/>
              </a:rPr>
              <a:t>Transmission medium</a:t>
            </a:r>
          </a:p>
          <a:p>
            <a:pPr eaLnBrk="1" hangingPunct="1"/>
            <a:r>
              <a:rPr kumimoji="0" lang="en-US" altLang="zh-CN" dirty="0">
                <a:ea typeface="黑体" pitchFamily="49" charset="-122"/>
              </a:rPr>
              <a:t>Wireless Transmission</a:t>
            </a:r>
          </a:p>
          <a:p>
            <a:pPr eaLnBrk="1" hangingPunct="1"/>
            <a:r>
              <a:rPr kumimoji="0" lang="en-US" altLang="zh-CN" dirty="0">
                <a:ea typeface="黑体" pitchFamily="49" charset="-122"/>
              </a:rPr>
              <a:t>Digital modulation and multiplexing</a:t>
            </a:r>
          </a:p>
          <a:p>
            <a:pPr eaLnBrk="1" hangingPunct="1"/>
            <a:r>
              <a:rPr kumimoji="0" lang="en-US" altLang="zh-CN" dirty="0">
                <a:ea typeface="黑体" pitchFamily="49" charset="-122"/>
              </a:rPr>
              <a:t>Message switch</a:t>
            </a:r>
          </a:p>
          <a:p>
            <a:pPr eaLnBrk="1" hangingPunct="1">
              <a:buFont typeface="Wingdings" pitchFamily="2" charset="2"/>
              <a:buNone/>
            </a:pPr>
            <a:endParaRPr kumimoji="0" lang="zh-CN" altLang="en-US" dirty="0"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>
                <a:ea typeface="宋体" pitchFamily="2" charset="-122"/>
              </a:rPr>
              <a:t>Maximum Data Rate of a Channel</a:t>
            </a:r>
            <a:r>
              <a:rPr kumimoji="0" lang="zh-CN" altLang="en-US" dirty="0">
                <a:ea typeface="宋体" pitchFamily="2" charset="-122"/>
              </a:rPr>
              <a:t>（</a:t>
            </a:r>
            <a:r>
              <a:rPr kumimoji="0" lang="en-US" altLang="zh-CN" dirty="0">
                <a:ea typeface="宋体" pitchFamily="2" charset="-122"/>
              </a:rPr>
              <a:t>2</a:t>
            </a:r>
            <a:r>
              <a:rPr kumimoji="0" lang="zh-CN" altLang="en-US" dirty="0">
                <a:ea typeface="宋体" pitchFamily="2" charset="-122"/>
              </a:rPr>
              <a:t>）</a:t>
            </a:r>
            <a:endParaRPr kumimoji="0" lang="en-US" altLang="zh-CN" dirty="0">
              <a:ea typeface="宋体" pitchFamily="2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838200"/>
            <a:ext cx="8382000" cy="6019800"/>
          </a:xfrm>
        </p:spPr>
        <p:txBody>
          <a:bodyPr/>
          <a:lstStyle/>
          <a:p>
            <a:pPr marL="0" indent="0" eaLnBrk="1" hangingPunct="1"/>
            <a:r>
              <a:rPr kumimoji="0" lang="en-US" altLang="zh-CN" dirty="0">
                <a:ea typeface="宋体" pitchFamily="2" charset="-122"/>
              </a:rPr>
              <a:t>Shannon’s Theorem (1948)</a:t>
            </a:r>
          </a:p>
          <a:p>
            <a:pPr marL="0" indent="0" eaLnBrk="1" hangingPunct="1"/>
            <a:endParaRPr kumimoji="0" lang="zh-CN" altLang="en-US" dirty="0">
              <a:ea typeface="宋体" pitchFamily="2" charset="-122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54818" y="2800349"/>
            <a:ext cx="808196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buClr>
                <a:srgbClr val="009900"/>
              </a:buClr>
              <a:buSzTx/>
              <a:buFont typeface="Wingdings" pitchFamily="2" charset="2"/>
              <a:buNone/>
            </a:pPr>
            <a:r>
              <a:rPr kumimoji="0" lang="en-US" altLang="zh-CN" sz="2400" dirty="0">
                <a:solidFill>
                  <a:srgbClr val="0000FF"/>
                </a:solidFill>
                <a:latin typeface="Arial" pitchFamily="34" charset="0"/>
              </a:rPr>
              <a:t>Example:</a:t>
            </a:r>
            <a:r>
              <a:rPr kumimoji="0" lang="en-US" altLang="zh-CN" sz="2400" dirty="0">
                <a:solidFill>
                  <a:schemeClr val="tx1"/>
                </a:solidFill>
                <a:latin typeface="Arial" pitchFamily="34" charset="0"/>
              </a:rPr>
              <a:t> ADSL 1MHz,    S/N dB=40dB</a:t>
            </a:r>
          </a:p>
        </p:txBody>
      </p:sp>
      <p:graphicFrame>
        <p:nvGraphicFramePr>
          <p:cNvPr id="20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420812"/>
              </p:ext>
            </p:extLst>
          </p:nvPr>
        </p:nvGraphicFramePr>
        <p:xfrm>
          <a:off x="838295" y="1984376"/>
          <a:ext cx="40703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0" name="公式" r:id="rId3" imgW="1701800" imgH="228600" progId="Equation.3">
                  <p:embed/>
                </p:oleObj>
              </mc:Choice>
              <mc:Fallback>
                <p:oleObj name="公式" r:id="rId3" imgW="170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95" y="1984376"/>
                        <a:ext cx="40703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652488"/>
              </p:ext>
            </p:extLst>
          </p:nvPr>
        </p:nvGraphicFramePr>
        <p:xfrm>
          <a:off x="949325" y="1465263"/>
          <a:ext cx="29051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1" name="公式" r:id="rId5" imgW="1358310" imgH="215806" progId="Equation.3">
                  <p:embed/>
                </p:oleObj>
              </mc:Choice>
              <mc:Fallback>
                <p:oleObj name="公式" r:id="rId5" imgW="135831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465263"/>
                        <a:ext cx="29051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54818" y="3441554"/>
            <a:ext cx="808196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buClr>
                <a:srgbClr val="009900"/>
              </a:buClr>
              <a:buSzTx/>
              <a:buFont typeface="Wingdings" pitchFamily="2" charset="2"/>
              <a:buNone/>
            </a:pPr>
            <a:r>
              <a:rPr kumimoji="0" lang="en-US" altLang="zh-CN" sz="2400" dirty="0">
                <a:solidFill>
                  <a:srgbClr val="0000FF"/>
                </a:solidFill>
                <a:latin typeface="Arial" pitchFamily="34" charset="0"/>
              </a:rPr>
              <a:t>               </a:t>
            </a:r>
            <a:endParaRPr kumimoji="0" lang="en-US" altLang="zh-CN" sz="2400" dirty="0">
              <a:solidFill>
                <a:schemeClr val="tx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5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955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2.2 Guided Transmission Media</a:t>
            </a:r>
            <a:r>
              <a:rPr kumimoji="0" lang="en-US" altLang="zh-CN" sz="320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Guided Transmission Media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88" y="1160463"/>
            <a:ext cx="7138987" cy="4608512"/>
          </a:xfrm>
        </p:spPr>
        <p:txBody>
          <a:bodyPr/>
          <a:lstStyle/>
          <a:p>
            <a:pPr eaLnBrk="1" hangingPunct="1"/>
            <a:r>
              <a:rPr kumimoji="0" lang="en-US" altLang="zh-CN" sz="3600">
                <a:ea typeface="黑体" pitchFamily="49" charset="-122"/>
              </a:rPr>
              <a:t>Magnetic Media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Twisted Pair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Coaxial Cable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Power line</a:t>
            </a:r>
          </a:p>
          <a:p>
            <a:pPr eaLnBrk="1" hangingPunct="1"/>
            <a:r>
              <a:rPr kumimoji="0" lang="en-US" altLang="zh-CN" sz="3600">
                <a:ea typeface="黑体" pitchFamily="49" charset="-122"/>
              </a:rPr>
              <a:t>Fiber Optics</a:t>
            </a:r>
          </a:p>
          <a:p>
            <a:pPr eaLnBrk="1" hangingPunct="1"/>
            <a:endParaRPr kumimoji="0" lang="zh-CN" altLang="en-US" sz="360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Magnetic Media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Bandwidth (bps)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A tape can hold 800 GB,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A box can hold 1000 tapes: 800 TB,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24</a:t>
            </a:r>
            <a:r>
              <a:rPr kumimoji="0" lang="zh-CN" altLang="en-US">
                <a:ea typeface="宋体" pitchFamily="2" charset="-122"/>
              </a:rPr>
              <a:t>小时快递</a:t>
            </a:r>
            <a:r>
              <a:rPr kumimoji="0" lang="en-US" altLang="zh-CN">
                <a:ea typeface="宋体" pitchFamily="2" charset="-122"/>
              </a:rPr>
              <a:t>,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>
                <a:ea typeface="宋体" pitchFamily="2" charset="-122"/>
              </a:rPr>
              <a:t>bandwidth=800T x 8bits/86400s sec=70 Gbps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Cost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tape cost $4000 per box per usage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$1000 for shipping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shipping 1 GB for under 0.5 cents</a:t>
            </a:r>
          </a:p>
          <a:p>
            <a:pPr eaLnBrk="1" hangingPunct="1"/>
            <a:endParaRPr kumimoji="0"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Twisted Pair</a:t>
            </a:r>
            <a:endParaRPr kumimoji="0" lang="en-US" altLang="zh-CN" baseline="-25000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1425" y="1074738"/>
            <a:ext cx="2671763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>
                <a:ea typeface="黑体" pitchFamily="49" charset="-122"/>
              </a:rPr>
              <a:t>Category 3 UTP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>
                <a:ea typeface="黑体" pitchFamily="49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>
                <a:ea typeface="黑体" pitchFamily="49" charset="-122"/>
              </a:rPr>
              <a:t>Category 5 UTP </a:t>
            </a:r>
          </a:p>
        </p:txBody>
      </p:sp>
      <p:pic>
        <p:nvPicPr>
          <p:cNvPr id="24580" name="Picture 4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6" b="-5675"/>
          <a:stretch>
            <a:fillRect/>
          </a:stretch>
        </p:blipFill>
        <p:spPr bwMode="auto">
          <a:xfrm>
            <a:off x="565150" y="963613"/>
            <a:ext cx="57277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5" t="-9732"/>
          <a:stretch>
            <a:fillRect/>
          </a:stretch>
        </p:blipFill>
        <p:spPr bwMode="auto">
          <a:xfrm>
            <a:off x="455613" y="1555750"/>
            <a:ext cx="5740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836613" y="4546600"/>
            <a:ext cx="7077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5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177800" y="2368550"/>
            <a:ext cx="8513763" cy="4108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ea typeface="黑体" pitchFamily="49" charset="-122"/>
              </a:rPr>
              <a:t> Most common transmission media, Can be used for   </a:t>
            </a:r>
          </a:p>
          <a:p>
            <a:pPr eaLnBrk="1" fontAlgn="base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400">
                <a:ea typeface="黑体" pitchFamily="49" charset="-122"/>
              </a:rPr>
              <a:t>   transmitting either analog or digital signals</a:t>
            </a: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 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Two insulated copper wires, about 1 mm thick, the  </a:t>
            </a:r>
          </a:p>
          <a:p>
            <a:pPr eaLnBrk="1" fontAlgn="base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  wires are twisted together in a helical form(</a:t>
            </a:r>
            <a:r>
              <a:rPr kumimoji="0" lang="zh-CN" altLang="en-US" sz="2400">
                <a:solidFill>
                  <a:schemeClr val="tx1"/>
                </a:solidFill>
                <a:ea typeface="黑体" pitchFamily="49" charset="-122"/>
              </a:rPr>
              <a:t>螺旋状</a:t>
            </a: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)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Two parallel wires constitute a fine antenna. When  </a:t>
            </a:r>
          </a:p>
          <a:p>
            <a:pPr eaLnBrk="1" fontAlgn="base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  the wires are twisted, the waves from 2 wires cancel  </a:t>
            </a:r>
          </a:p>
          <a:p>
            <a:pPr eaLnBrk="1" fontAlgn="base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  out, so the wire radiates less effectively(</a:t>
            </a:r>
            <a:r>
              <a:rPr kumimoji="0" lang="zh-CN" altLang="en-US" sz="2400">
                <a:solidFill>
                  <a:schemeClr val="tx1"/>
                </a:solidFill>
                <a:ea typeface="黑体" pitchFamily="49" charset="-122"/>
              </a:rPr>
              <a:t>串扰：自身信 </a:t>
            </a:r>
          </a:p>
          <a:p>
            <a:pPr eaLnBrk="1" fontAlgn="base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zh-CN" altLang="en-US" sz="2400">
                <a:solidFill>
                  <a:schemeClr val="tx1"/>
                </a:solidFill>
                <a:ea typeface="黑体" pitchFamily="49" charset="-122"/>
              </a:rPr>
              <a:t> 号对环境影响</a:t>
            </a: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)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solidFill>
                  <a:schemeClr val="tx1"/>
                </a:solidFill>
                <a:ea typeface="黑体" pitchFamily="49" charset="-122"/>
              </a:rPr>
              <a:t>The bandwidth depends on the thickness of the wire and the distance traveled, several megabits/sec can be achieved for a few kilometers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6" b="-5675"/>
          <a:stretch>
            <a:fillRect/>
          </a:stretch>
        </p:blipFill>
        <p:spPr bwMode="auto">
          <a:xfrm>
            <a:off x="565150" y="963613"/>
            <a:ext cx="57277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5" t="-9732"/>
          <a:stretch>
            <a:fillRect/>
          </a:stretch>
        </p:blipFill>
        <p:spPr bwMode="auto">
          <a:xfrm>
            <a:off x="455613" y="1555750"/>
            <a:ext cx="5740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Twisted Pair (2)</a:t>
            </a:r>
            <a:endParaRPr kumimoji="0" lang="en-US" altLang="zh-CN" baseline="-25000">
              <a:ea typeface="黑体" pitchFamily="49" charset="-122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836613" y="4546600"/>
            <a:ext cx="7077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5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321425" y="1074738"/>
            <a:ext cx="26717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/>
              <a:t>Category 3 UTP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/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/>
              <a:t>Category 5 UTP 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5288" y="2268538"/>
            <a:ext cx="8118475" cy="4300537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UTP &amp; STP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Bandwidth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Category 3 UTP: 16MHz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Category 5 UTP: 100MHz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Category 6 UTP: 250MHz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Category 7 UTP: 600MHz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Coaxial Cable</a:t>
            </a:r>
          </a:p>
        </p:txBody>
      </p:sp>
      <p:pic>
        <p:nvPicPr>
          <p:cNvPr id="26627" name="Picture 4" descr="2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201738"/>
            <a:ext cx="711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571500" y="3332163"/>
            <a:ext cx="8120063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/>
              <a:t> It can span longer distances at higher speeds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/>
              <a:t> Two kinds of coaxial cable are widely used</a:t>
            </a:r>
          </a:p>
          <a:p>
            <a:pPr lvl="1" eaLnBrk="1" hangingPunct="1">
              <a:spcBef>
                <a:spcPct val="0"/>
              </a:spcBef>
              <a:buSzTx/>
            </a:pPr>
            <a:r>
              <a:rPr kumimoji="0" lang="en-US" altLang="zh-CN" sz="2000">
                <a:latin typeface="Arial" pitchFamily="34" charset="0"/>
              </a:rPr>
              <a:t> </a:t>
            </a:r>
            <a:r>
              <a:rPr kumimoji="0" lang="en-US" altLang="zh-CN" sz="2000"/>
              <a:t>50-ohm cable, is commonly used when it is intended </a:t>
            </a:r>
          </a:p>
          <a:p>
            <a:pPr lvl="1" eaLnBrk="1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000"/>
              <a:t>   for digital transmission </a:t>
            </a:r>
          </a:p>
          <a:p>
            <a:pPr lvl="1" eaLnBrk="1" hangingPunct="1">
              <a:spcBef>
                <a:spcPct val="0"/>
              </a:spcBef>
              <a:buSzTx/>
            </a:pPr>
            <a:r>
              <a:rPr kumimoji="0" lang="en-US" altLang="zh-CN" sz="2000"/>
              <a:t> 75-ohm cable, is commonly used for analog </a:t>
            </a:r>
          </a:p>
          <a:p>
            <a:pPr lvl="1" eaLnBrk="1" hangingPunct="1">
              <a:spcBef>
                <a:spcPct val="0"/>
              </a:spcBef>
              <a:buSzTx/>
              <a:buFont typeface="Wingdings" pitchFamily="2" charset="2"/>
              <a:buNone/>
            </a:pPr>
            <a:r>
              <a:rPr kumimoji="0" lang="en-US" altLang="zh-CN" sz="2000"/>
              <a:t>    transmission and cable television 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latin typeface="Arial" pitchFamily="34" charset="0"/>
              </a:rPr>
              <a:t> High bandwidth(1GHz)</a:t>
            </a:r>
          </a:p>
          <a:p>
            <a:pPr eaLnBrk="1" fontAlgn="base" hangingPunct="1">
              <a:spcBef>
                <a:spcPct val="0"/>
              </a:spcBef>
              <a:buSzTx/>
            </a:pPr>
            <a:r>
              <a:rPr kumimoji="0" lang="en-US" altLang="zh-CN" sz="2400">
                <a:latin typeface="Arial" pitchFamily="34" charset="0"/>
              </a:rPr>
              <a:t> Excellent noise immunity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ea typeface="宋体" pitchFamily="2" charset="-122"/>
              </a:rPr>
              <a:t>Power line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169863" y="3429000"/>
            <a:ext cx="8748712" cy="3232150"/>
          </a:xfrm>
        </p:spPr>
        <p:txBody>
          <a:bodyPr/>
          <a:lstStyle/>
          <a:p>
            <a:r>
              <a:rPr kumimoji="0" lang="en-US" altLang="zh-CN">
                <a:ea typeface="宋体" pitchFamily="2" charset="-122"/>
              </a:rPr>
              <a:t>both inside the home as a LAN and outside the home for broadband Internet access</a:t>
            </a:r>
          </a:p>
          <a:p>
            <a:r>
              <a:rPr kumimoji="0" lang="en-US" altLang="zh-CN">
                <a:ea typeface="宋体" pitchFamily="2" charset="-122"/>
              </a:rPr>
              <a:t>designed to distribute power signals</a:t>
            </a:r>
            <a:endParaRPr kumimoji="0" lang="zh-CN" altLang="en-US">
              <a:ea typeface="宋体" pitchFamily="2" charset="-122"/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858838"/>
            <a:ext cx="7626350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Fiber Cables 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823913" y="866775"/>
            <a:ext cx="77089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 typeface="Wingdings" pitchFamily="2" charset="2"/>
              <a:buNone/>
            </a:pPr>
            <a:r>
              <a:rPr kumimoji="0" lang="en-US" altLang="zh-CN" sz="2400"/>
              <a:t>From 1981 to 2009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/>
              <a:t>CPU (4.77M to 3G Hz)</a:t>
            </a:r>
          </a:p>
          <a:p>
            <a:pPr lvl="1" eaLnBrk="1" hangingPunct="1">
              <a:spcBef>
                <a:spcPct val="10000"/>
              </a:spcBef>
            </a:pPr>
            <a:r>
              <a:rPr kumimoji="0" lang="en-US" altLang="zh-CN" sz="2000"/>
              <a:t>A gain of a factor of 16 per decade</a:t>
            </a:r>
          </a:p>
          <a:p>
            <a:pPr lvl="1" eaLnBrk="1" hangingPunct="1">
              <a:spcBef>
                <a:spcPct val="10000"/>
              </a:spcBef>
            </a:pPr>
            <a:r>
              <a:rPr kumimoji="0" lang="en-US" altLang="zh-CN" sz="2000"/>
              <a:t>Physical limits: speed of light, heat dissipation</a:t>
            </a:r>
          </a:p>
          <a:p>
            <a:pPr eaLnBrk="1" hangingPunct="1">
              <a:spcBef>
                <a:spcPct val="10000"/>
              </a:spcBef>
            </a:pPr>
            <a:r>
              <a:rPr kumimoji="0" lang="en-US" altLang="zh-CN" sz="2400"/>
              <a:t>Data communication (45M to 100G bps)</a:t>
            </a:r>
          </a:p>
          <a:p>
            <a:pPr lvl="1" eaLnBrk="1" hangingPunct="1">
              <a:spcBef>
                <a:spcPct val="10000"/>
              </a:spcBef>
            </a:pPr>
            <a:r>
              <a:rPr kumimoji="0" lang="en-US" altLang="zh-CN" sz="2000"/>
              <a:t>A gain of a factor of 16 per decade</a:t>
            </a:r>
          </a:p>
          <a:p>
            <a:pPr lvl="1" eaLnBrk="1" hangingPunct="1">
              <a:spcBef>
                <a:spcPct val="10000"/>
              </a:spcBef>
            </a:pPr>
            <a:r>
              <a:rPr kumimoji="0" lang="en-US" altLang="zh-CN" sz="2000"/>
              <a:t>Error rate: 10</a:t>
            </a:r>
            <a:r>
              <a:rPr kumimoji="0" lang="en-US" altLang="zh-CN" sz="2000" baseline="30000"/>
              <a:t>-5</a:t>
            </a:r>
            <a:r>
              <a:rPr kumimoji="0" lang="en-US" altLang="zh-CN" sz="2000"/>
              <a:t> to almost 0</a:t>
            </a:r>
          </a:p>
        </p:txBody>
      </p:sp>
      <p:pic>
        <p:nvPicPr>
          <p:cNvPr id="28676" name="Picture 4" descr="2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857625"/>
            <a:ext cx="823595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84325" y="5902325"/>
            <a:ext cx="5629275" cy="7620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>
                <a:latin typeface="Times New Roman" pitchFamily="18" charset="0"/>
                <a:ea typeface="宋体" pitchFamily="2" charset="-122"/>
              </a:rPr>
              <a:t>(a) Side view of a single fiber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000">
                <a:latin typeface="Times New Roman" pitchFamily="18" charset="0"/>
                <a:ea typeface="宋体" pitchFamily="2" charset="-122"/>
              </a:rPr>
              <a:t>(b) End view of a sheath with three fibers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2800">
                <a:latin typeface="Verdana" pitchFamily="34" charset="0"/>
                <a:ea typeface="黑体" pitchFamily="49" charset="-122"/>
              </a:rPr>
              <a:t>Comparison of Fiber and Copper ware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1031875"/>
            <a:ext cx="7132637" cy="2335213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High bandwidth</a:t>
            </a:r>
          </a:p>
          <a:p>
            <a:pPr eaLnBrk="1" hangingPunct="1"/>
            <a:r>
              <a:rPr kumimoji="0" lang="en-US" altLang="zh-CN">
                <a:ea typeface="黑体" pitchFamily="49" charset="-122"/>
              </a:rPr>
              <a:t>Lightweight</a:t>
            </a:r>
          </a:p>
          <a:p>
            <a:pPr eaLnBrk="1" hangingPunct="1"/>
            <a:r>
              <a:rPr kumimoji="0" lang="en-US" altLang="zh-CN">
                <a:ea typeface="黑体" pitchFamily="49" charset="-122"/>
              </a:rPr>
              <a:t>Security</a:t>
            </a:r>
          </a:p>
          <a:p>
            <a:pPr eaLnBrk="1" hangingPunct="1">
              <a:buFont typeface="Wingdings" pitchFamily="2" charset="2"/>
              <a:buNone/>
            </a:pPr>
            <a:endParaRPr kumimoji="0" lang="en-US" altLang="zh-CN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en-US" altLang="zh-CN" sz="3200">
                <a:latin typeface="Verdana" pitchFamily="34" charset="0"/>
                <a:ea typeface="宋体" pitchFamily="2" charset="-122"/>
              </a:rPr>
              <a:t>Simplified Data Communications Model</a:t>
            </a:r>
            <a:endParaRPr kumimoji="0" lang="zh-CN" altLang="en-US" sz="3200"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4099" name="内容占位符 6" descr="1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438" y="4057650"/>
            <a:ext cx="8001000" cy="2133600"/>
          </a:xfrm>
        </p:spPr>
      </p:pic>
      <p:pic>
        <p:nvPicPr>
          <p:cNvPr id="4100" name="Picture 4" descr="DataComm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3138"/>
            <a:ext cx="8836025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828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3200" b="1">
                <a:solidFill>
                  <a:srgbClr val="993300"/>
                </a:solidFill>
                <a:ea typeface="宋体" pitchFamily="2" charset="-122"/>
              </a:rPr>
              <a:t>2.3 </a:t>
            </a:r>
            <a:r>
              <a:rPr kumimoji="0" lang="en-US" altLang="zh-CN" sz="3200" b="1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Wireless</a:t>
            </a:r>
            <a:r>
              <a:rPr kumimoji="0" lang="en-US" altLang="zh-CN" sz="3200" b="1">
                <a:solidFill>
                  <a:srgbClr val="993300"/>
                </a:solidFill>
                <a:ea typeface="宋体" pitchFamily="2" charset="-122"/>
              </a:rPr>
              <a:t> Transmission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The Electromagnetic Spectrum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kumimoji="0" lang="en-US" altLang="zh-CN" sz="2400">
                <a:latin typeface="Times New Roman" pitchFamily="18" charset="0"/>
                <a:ea typeface="宋体" pitchFamily="2" charset="-122"/>
              </a:rPr>
              <a:t>Electromagnetic spectrum and its uses for communication</a:t>
            </a:r>
          </a:p>
          <a:p>
            <a:pPr algn="ctr" eaLnBrk="1" hangingPunct="1">
              <a:buFontTx/>
              <a:buNone/>
            </a:pPr>
            <a:endParaRPr kumimoji="0" lang="zh-CN" altLang="en-US" sz="240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1748" name="Picture 4" descr="2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129463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867400"/>
            <a:ext cx="4191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Transmission Frequency Band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305800" cy="5715000"/>
          </a:xfrm>
        </p:spPr>
        <p:txBody>
          <a:bodyPr/>
          <a:lstStyle/>
          <a:p>
            <a:pPr eaLnBrk="1" hangingPunct="1"/>
            <a:r>
              <a:rPr kumimoji="0" lang="en-US" altLang="zh-CN" sz="2400" dirty="0">
                <a:ea typeface="宋体" pitchFamily="2" charset="-122"/>
              </a:rPr>
              <a:t>Using narrow frequency band</a:t>
            </a:r>
          </a:p>
          <a:p>
            <a:pPr lvl="1" eaLnBrk="1" hangingPunct="1"/>
            <a:r>
              <a:rPr kumimoji="0" lang="en-US" altLang="zh-CN" sz="2000" dirty="0">
                <a:ea typeface="宋体" pitchFamily="2" charset="-122"/>
              </a:rPr>
              <a:t>Most transmission use narrow frequency band to get the best reception</a:t>
            </a:r>
          </a:p>
          <a:p>
            <a:pPr eaLnBrk="1" hangingPunct="1"/>
            <a:r>
              <a:rPr kumimoji="0" lang="en-US" altLang="zh-CN" sz="2400" dirty="0">
                <a:ea typeface="宋体" pitchFamily="2" charset="-122"/>
              </a:rPr>
              <a:t>Spread Spectrum (</a:t>
            </a:r>
            <a:r>
              <a:rPr kumimoji="0" lang="en-US" altLang="zh-CN" sz="2400" dirty="0" err="1">
                <a:ea typeface="宋体" pitchFamily="2" charset="-122"/>
              </a:rPr>
              <a:t>bluetooth</a:t>
            </a:r>
            <a:r>
              <a:rPr kumimoji="0" lang="en-US" altLang="zh-CN" sz="2400" dirty="0">
                <a:ea typeface="宋体" pitchFamily="2" charset="-122"/>
              </a:rPr>
              <a:t>, </a:t>
            </a:r>
            <a:r>
              <a:rPr kumimoji="0" lang="en-US" altLang="zh-CN" sz="2400" dirty="0" err="1">
                <a:ea typeface="宋体" pitchFamily="2" charset="-122"/>
              </a:rPr>
              <a:t>wlan</a:t>
            </a:r>
            <a:r>
              <a:rPr kumimoji="0" lang="en-US" altLang="zh-CN" sz="2400" dirty="0">
                <a:ea typeface="宋体" pitchFamily="2" charset="-122"/>
              </a:rPr>
              <a:t>, </a:t>
            </a:r>
            <a:r>
              <a:rPr kumimoji="0" lang="en-US" altLang="zh-CN" sz="2400" dirty="0" err="1">
                <a:ea typeface="宋体" pitchFamily="2" charset="-122"/>
              </a:rPr>
              <a:t>cdma</a:t>
            </a:r>
            <a:r>
              <a:rPr kumimoji="0" lang="en-US" altLang="zh-CN" sz="2400" dirty="0">
                <a:ea typeface="宋体" pitchFamily="2" charset="-122"/>
              </a:rPr>
              <a:t>)</a:t>
            </a:r>
          </a:p>
          <a:p>
            <a:pPr lvl="1" eaLnBrk="1" hangingPunct="1"/>
            <a:r>
              <a:rPr kumimoji="0" lang="en-US" altLang="zh-CN" sz="2000" dirty="0">
                <a:ea typeface="宋体" pitchFamily="2" charset="-122"/>
              </a:rPr>
              <a:t>FHSS: Frequency hopping spread spectrum</a:t>
            </a:r>
          </a:p>
          <a:p>
            <a:pPr marL="457200" lvl="1" indent="0" eaLnBrk="1" hangingPunct="1">
              <a:buNone/>
            </a:pPr>
            <a:r>
              <a:rPr kumimoji="0" lang="en-US" altLang="zh-CN" sz="2000" dirty="0">
                <a:ea typeface="宋体" pitchFamily="2" charset="-122"/>
              </a:rPr>
              <a:t>      Hedy </a:t>
            </a:r>
            <a:r>
              <a:rPr kumimoji="0" lang="en-US" altLang="zh-CN" sz="2000" dirty="0" err="1">
                <a:ea typeface="宋体" pitchFamily="2" charset="-122"/>
              </a:rPr>
              <a:t>Lamarr</a:t>
            </a:r>
            <a:r>
              <a:rPr kumimoji="0" lang="en-US" altLang="zh-CN" sz="2000" dirty="0">
                <a:ea typeface="宋体" pitchFamily="2" charset="-122"/>
              </a:rPr>
              <a:t> (1913-2000)</a:t>
            </a:r>
          </a:p>
          <a:p>
            <a:pPr lvl="1" eaLnBrk="1" hangingPunct="1"/>
            <a:r>
              <a:rPr kumimoji="0" lang="en-US" altLang="zh-CN" sz="2000" dirty="0">
                <a:ea typeface="宋体" pitchFamily="2" charset="-122"/>
              </a:rPr>
              <a:t>DSSS: Direct sequence spread spectrum</a:t>
            </a:r>
          </a:p>
          <a:p>
            <a:pPr lvl="1" eaLnBrk="1" hangingPunct="1"/>
            <a:r>
              <a:rPr kumimoji="0" lang="en-US" altLang="zh-CN" sz="2000" dirty="0">
                <a:ea typeface="宋体" pitchFamily="2" charset="-122"/>
              </a:rPr>
              <a:t>UWB (Ultra-</a:t>
            </a:r>
            <a:r>
              <a:rPr kumimoji="0" lang="en-US" altLang="zh-CN" sz="2000" dirty="0" err="1">
                <a:ea typeface="宋体" pitchFamily="2" charset="-122"/>
              </a:rPr>
              <a:t>WideBand</a:t>
            </a:r>
            <a:r>
              <a:rPr kumimoji="0" lang="en-US" altLang="zh-CN" sz="2000" dirty="0">
                <a:ea typeface="宋体" pitchFamily="2" charset="-122"/>
              </a:rPr>
              <a:t>) communication.</a:t>
            </a:r>
          </a:p>
          <a:p>
            <a:pPr marL="457200" lvl="1" indent="0" eaLnBrk="1" hangingPunct="1">
              <a:buNone/>
            </a:pPr>
            <a:r>
              <a:rPr kumimoji="0" lang="en-US" altLang="zh-CN" sz="2000" dirty="0">
                <a:ea typeface="宋体" pitchFamily="2" charset="-122"/>
              </a:rPr>
              <a:t>UWB sends a series of rapid pulses, varying their positions to communicate information.</a:t>
            </a:r>
          </a:p>
          <a:p>
            <a:pPr marL="457200" lvl="1" indent="0" eaLnBrk="1" hangingPunct="1">
              <a:buNone/>
            </a:pPr>
            <a:r>
              <a:rPr kumimoji="0" lang="en-US" altLang="zh-CN" sz="2000" dirty="0">
                <a:ea typeface="宋体" pitchFamily="2" charset="-12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kumimoji="0" lang="en-US" altLang="zh-CN" dirty="0">
              <a:latin typeface="Wingdings" pitchFamily="2" charset="2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dirty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Radio Transmission (VLF,LF,MF,HF)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350" y="3770313"/>
            <a:ext cx="8029575" cy="2752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 sz="240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kumimoji="0" lang="en-US" altLang="zh-CN" sz="2400">
                <a:ea typeface="宋体" pitchFamily="2" charset="-122"/>
              </a:rPr>
              <a:t> In the VLF, LF, and MF bands, radio waves follow the curvature of the earth (</a:t>
            </a:r>
            <a:r>
              <a:rPr kumimoji="0" lang="en-US" altLang="zh-CN" sz="2400">
                <a:solidFill>
                  <a:srgbClr val="800000"/>
                </a:solidFill>
                <a:ea typeface="宋体" pitchFamily="2" charset="-122"/>
              </a:rPr>
              <a:t>1000km</a:t>
            </a:r>
            <a:r>
              <a:rPr kumimoji="0" lang="en-US" altLang="zh-CN" sz="2400">
                <a:ea typeface="宋体" pitchFamily="2" charset="-122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240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kumimoji="0" lang="en-US" altLang="zh-CN" sz="2400">
                <a:ea typeface="宋体" pitchFamily="2" charset="-122"/>
              </a:rPr>
              <a:t> In the HF band, they bounce off the </a:t>
            </a:r>
            <a:r>
              <a:rPr kumimoji="0" lang="en-US" altLang="zh-CN" sz="2400">
                <a:solidFill>
                  <a:srgbClr val="800000"/>
                </a:solidFill>
                <a:ea typeface="宋体" pitchFamily="2" charset="-122"/>
              </a:rPr>
              <a:t>ionosphere</a:t>
            </a:r>
            <a:r>
              <a:rPr kumimoji="0" lang="en-US" altLang="zh-CN" sz="2400">
                <a:ea typeface="宋体" pitchFamily="2" charset="-122"/>
              </a:rPr>
              <a:t> at a height of 100~500 km</a:t>
            </a:r>
          </a:p>
        </p:txBody>
      </p:sp>
      <p:pic>
        <p:nvPicPr>
          <p:cNvPr id="33796" name="Picture 4" descr="2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260475"/>
            <a:ext cx="850582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>
                <a:ea typeface="宋体" pitchFamily="2" charset="-122"/>
              </a:rPr>
              <a:t>Microwave Transmission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eaLnBrk="1" hangingPunct="1">
              <a:buNone/>
            </a:pPr>
            <a:r>
              <a:rPr kumimoji="0" lang="en-US" altLang="zh-CN" dirty="0">
                <a:solidFill>
                  <a:srgbClr val="FF6600"/>
                </a:solidFill>
                <a:ea typeface="宋体" pitchFamily="2" charset="-122"/>
              </a:rPr>
              <a:t>Microwave(100M~10GHz)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Before fiber optic, microwaves formed the heart of the </a:t>
            </a:r>
            <a:r>
              <a:rPr kumimoji="0" lang="en-US" altLang="zh-CN" b="1" dirty="0">
                <a:ea typeface="宋体" pitchFamily="2" charset="-122"/>
              </a:rPr>
              <a:t>long-distance</a:t>
            </a:r>
            <a:r>
              <a:rPr kumimoji="0" lang="en-US" altLang="zh-CN" dirty="0">
                <a:ea typeface="宋体" pitchFamily="2" charset="-122"/>
              </a:rPr>
              <a:t> telephone transmission system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waves travel in nearly </a:t>
            </a:r>
            <a:r>
              <a:rPr kumimoji="0" lang="en-US" altLang="zh-CN" b="1" dirty="0">
                <a:solidFill>
                  <a:srgbClr val="800000"/>
                </a:solidFill>
                <a:ea typeface="宋体" pitchFamily="2" charset="-122"/>
              </a:rPr>
              <a:t>straight lines</a:t>
            </a:r>
            <a:r>
              <a:rPr kumimoji="0" lang="en-US" altLang="zh-CN" dirty="0">
                <a:ea typeface="宋体" pitchFamily="2" charset="-122"/>
              </a:rPr>
              <a:t>, the transmitting &amp; receiving </a:t>
            </a:r>
            <a:r>
              <a:rPr kumimoji="0" lang="en-US" altLang="zh-CN" dirty="0">
                <a:solidFill>
                  <a:srgbClr val="800000"/>
                </a:solidFill>
                <a:ea typeface="宋体" pitchFamily="2" charset="-122"/>
              </a:rPr>
              <a:t>antennas must be accurately aligned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Distance between repeaters: </a:t>
            </a:r>
            <a:r>
              <a:rPr kumimoji="0" lang="en-US" altLang="zh-CN" b="1" dirty="0">
                <a:solidFill>
                  <a:srgbClr val="800000"/>
                </a:solidFill>
                <a:ea typeface="宋体" pitchFamily="2" charset="-122"/>
              </a:rPr>
              <a:t>80km</a:t>
            </a:r>
          </a:p>
          <a:p>
            <a:pPr lvl="1" eaLnBrk="1" hangingPunct="1"/>
            <a:r>
              <a:rPr kumimoji="0" lang="en-US" altLang="zh-CN" dirty="0">
                <a:solidFill>
                  <a:srgbClr val="800000"/>
                </a:solidFill>
                <a:ea typeface="宋体" pitchFamily="2" charset="-122"/>
              </a:rPr>
              <a:t>Multipath fading</a:t>
            </a:r>
            <a:r>
              <a:rPr kumimoji="0" lang="en-US" altLang="zh-CN" dirty="0">
                <a:ea typeface="宋体" pitchFamily="2" charset="-122"/>
              </a:rPr>
              <a:t> is often a serious problem (weather and frequency dependent)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en-US" altLang="zh-CN" dirty="0">
                <a:ea typeface="宋体" pitchFamily="2" charset="-122"/>
              </a:rPr>
              <a:t>   (At about 4GHz, absorbed by rain)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Politics of Electromagnetic Spectrum</a:t>
            </a:r>
          </a:p>
        </p:txBody>
      </p:sp>
      <p:pic>
        <p:nvPicPr>
          <p:cNvPr id="35843" name="Picture 3" descr="2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4502293"/>
            <a:ext cx="7486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82588" y="935038"/>
            <a:ext cx="8380412" cy="371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400"/>
              <a:t>National governments allocate spectrum</a:t>
            </a:r>
          </a:p>
          <a:p>
            <a:pPr lvl="1" eaLnBrk="1" hangingPunct="1"/>
            <a:r>
              <a:rPr kumimoji="0" lang="en-US" altLang="zh-CN" sz="2000"/>
              <a:t>Worldwide:ITU-R; USA: FCC</a:t>
            </a:r>
          </a:p>
          <a:p>
            <a:pPr eaLnBrk="1" hangingPunct="1"/>
            <a:r>
              <a:rPr kumimoji="0" lang="en-US" altLang="zh-CN" sz="2400"/>
              <a:t>ISM (Industrial, Scientific, Medical) bands</a:t>
            </a:r>
          </a:p>
          <a:p>
            <a:pPr lvl="1" eaLnBrk="1" hangingPunct="1"/>
            <a:r>
              <a:rPr kumimoji="0" lang="en-US" altLang="zh-CN" sz="2000"/>
              <a:t>some frequency bands for </a:t>
            </a:r>
            <a:r>
              <a:rPr kumimoji="0" lang="en-US" altLang="zh-CN" sz="2000" b="1">
                <a:solidFill>
                  <a:srgbClr val="800000"/>
                </a:solidFill>
              </a:rPr>
              <a:t>unlicensed usage</a:t>
            </a:r>
          </a:p>
          <a:p>
            <a:pPr lvl="1" eaLnBrk="1" hangingPunct="1"/>
            <a:r>
              <a:rPr kumimoji="0" lang="en-US" altLang="zh-CN" sz="2000"/>
              <a:t>FCC mandates that all devices in ISM bands use </a:t>
            </a:r>
            <a:r>
              <a:rPr kumimoji="0" lang="en-US" altLang="zh-CN" sz="2000" b="1">
                <a:solidFill>
                  <a:srgbClr val="800000"/>
                </a:solidFill>
              </a:rPr>
              <a:t>spread</a:t>
            </a:r>
            <a:r>
              <a:rPr kumimoji="0" lang="en-US" altLang="zh-CN" sz="2000" b="1">
                <a:solidFill>
                  <a:srgbClr val="993300"/>
                </a:solidFill>
              </a:rPr>
              <a:t> </a:t>
            </a:r>
            <a:r>
              <a:rPr kumimoji="0" lang="en-US" altLang="zh-CN" sz="2000" b="1">
                <a:solidFill>
                  <a:srgbClr val="800000"/>
                </a:solidFill>
              </a:rPr>
              <a:t>spectrum techniques</a:t>
            </a:r>
            <a:r>
              <a:rPr kumimoji="0" lang="en-US" altLang="zh-CN" sz="2000"/>
              <a:t> to minimize interference between uncoordinated devices</a:t>
            </a:r>
          </a:p>
          <a:p>
            <a:pPr lvl="1" eaLnBrk="1" hangingPunct="1"/>
            <a:r>
              <a:rPr kumimoji="0" lang="en-US" altLang="zh-CN" sz="2000" b="1">
                <a:solidFill>
                  <a:srgbClr val="800000"/>
                </a:solidFill>
              </a:rPr>
              <a:t>Power is under 1 watt</a:t>
            </a:r>
          </a:p>
          <a:p>
            <a:pPr lvl="1" eaLnBrk="1" hangingPunct="1">
              <a:buFont typeface="Wingdings" pitchFamily="2" charset="2"/>
              <a:buNone/>
            </a:pPr>
            <a:r>
              <a:rPr kumimoji="0" lang="zh-CN" altLang="en-US" sz="2000"/>
              <a:t>（限制频率范围，调制技术，信号强度）</a:t>
            </a:r>
            <a:r>
              <a:rPr kumimoji="0" lang="zh-CN" altLang="en-US"/>
              <a:t> 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133600" y="640080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rgbClr val="000066"/>
                </a:solidFill>
                <a:latin typeface="Times New Roman" pitchFamily="18" charset="0"/>
              </a:rPr>
              <a:t>ISM bands in USA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ea typeface="宋体" pitchFamily="2" charset="-122"/>
              </a:rPr>
              <a:t>Infrared Transmission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widely used for short-range communication</a:t>
            </a:r>
          </a:p>
          <a:p>
            <a:pPr>
              <a:defRPr/>
            </a:pPr>
            <a:r>
              <a:rPr lang="en-US" altLang="zh-CN" dirty="0"/>
              <a:t>relatively directional, cheap</a:t>
            </a:r>
          </a:p>
          <a:p>
            <a:pPr>
              <a:defRPr/>
            </a:pPr>
            <a:r>
              <a:rPr lang="en-US" altLang="zh-CN" dirty="0"/>
              <a:t>do not pass through solid objects</a:t>
            </a:r>
          </a:p>
          <a:p>
            <a:pPr>
              <a:defRPr/>
            </a:pPr>
            <a:r>
              <a:rPr lang="en-US" altLang="zh-CN" dirty="0"/>
              <a:t>no government license is needed to operate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/>
              <a:t>     an infrared system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Lightwave Transmission</a:t>
            </a:r>
          </a:p>
        </p:txBody>
      </p:sp>
      <p:pic>
        <p:nvPicPr>
          <p:cNvPr id="37891" name="Picture 3" descr="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09850"/>
            <a:ext cx="54864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838200" y="914400"/>
            <a:ext cx="777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0" lang="en-US" altLang="zh-CN"/>
              <a:t>(Unguided optical signaling)</a:t>
            </a:r>
          </a:p>
          <a:p>
            <a:pPr lvl="1" eaLnBrk="1" hangingPunct="1"/>
            <a:r>
              <a:rPr kumimoji="0" lang="en-US" altLang="zh-CN"/>
              <a:t>Aiming a 1-mm-wide laser beam at a small target 500m away, ...</a:t>
            </a:r>
          </a:p>
          <a:p>
            <a:pPr lvl="1" eaLnBrk="1" hangingPunct="1"/>
            <a:r>
              <a:rPr kumimoji="0" lang="en-US" altLang="zh-CN"/>
              <a:t>Laser beams cannot penetrate rain or thick fog  </a:t>
            </a:r>
            <a:r>
              <a:rPr kumimoji="0" lang="en-US" altLang="zh-CN" sz="1800">
                <a:solidFill>
                  <a:srgbClr val="000066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81000" y="6324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buFont typeface="Wingdings" pitchFamily="2" charset="2"/>
              <a:buNone/>
            </a:pPr>
            <a:r>
              <a:rPr kumimoji="0" lang="en-US" altLang="zh-CN" sz="2400">
                <a:solidFill>
                  <a:srgbClr val="000066"/>
                </a:solidFill>
                <a:latin typeface="Times New Roman" pitchFamily="18" charset="0"/>
              </a:rPr>
              <a:t>Convection currents interfere with laser communication systems</a:t>
            </a:r>
            <a:endParaRPr kumimoji="0" lang="en-US" altLang="zh-CN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17800"/>
            <a:ext cx="8794750" cy="696913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2.4 Communication Satellites</a:t>
            </a:r>
            <a:r>
              <a:rPr kumimoji="0" lang="en-US" altLang="zh-CN" sz="320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Communication Satellites 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z="2400">
                <a:ea typeface="宋体" pitchFamily="2" charset="-122"/>
              </a:rPr>
              <a:t>Act as a big microwave repeater in the sky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Contains multiple antennas and multiple transponders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Transponder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listen to </a:t>
            </a:r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some portion</a:t>
            </a:r>
            <a:r>
              <a:rPr kumimoji="0" lang="en-US" altLang="zh-CN" sz="2000">
                <a:ea typeface="宋体" pitchFamily="2" charset="-122"/>
              </a:rPr>
              <a:t> of the spectrum</a:t>
            </a:r>
          </a:p>
          <a:p>
            <a:pPr lvl="1" eaLnBrk="1" hangingPunct="1"/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amplifies</a:t>
            </a:r>
            <a:r>
              <a:rPr kumimoji="0" lang="en-US" altLang="zh-CN" sz="2000">
                <a:ea typeface="宋体" pitchFamily="2" charset="-122"/>
              </a:rPr>
              <a:t> the incoming signals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rebroadcasts it at </a:t>
            </a:r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another frequency</a:t>
            </a:r>
            <a:r>
              <a:rPr kumimoji="0" lang="en-US" altLang="zh-CN" sz="2000">
                <a:ea typeface="宋体" pitchFamily="2" charset="-122"/>
              </a:rPr>
              <a:t> (downward beams)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Downward beams</a:t>
            </a:r>
          </a:p>
          <a:p>
            <a:pPr lvl="1" eaLnBrk="1" hangingPunct="1"/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Broad</a:t>
            </a:r>
            <a:r>
              <a:rPr kumimoji="0" lang="en-US" altLang="zh-CN" sz="2000">
                <a:ea typeface="宋体" pitchFamily="2" charset="-122"/>
              </a:rPr>
              <a:t>: a substantial fraction of the earth’s surface</a:t>
            </a:r>
          </a:p>
          <a:p>
            <a:pPr lvl="1" eaLnBrk="1" hangingPunct="1"/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Narrow</a:t>
            </a:r>
            <a:r>
              <a:rPr kumimoji="0" lang="en-US" altLang="zh-CN" sz="2000">
                <a:ea typeface="宋体" pitchFamily="2" charset="-122"/>
              </a:rPr>
              <a:t>: </a:t>
            </a:r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spot beams</a:t>
            </a:r>
            <a:r>
              <a:rPr kumimoji="0" lang="en-US" altLang="zh-CN" sz="2000">
                <a:ea typeface="宋体" pitchFamily="2" charset="-122"/>
              </a:rPr>
              <a:t> cover an area hundreds of kms in diameter (</a:t>
            </a:r>
            <a:r>
              <a:rPr kumimoji="0" lang="en-US" altLang="zh-CN" sz="2000">
                <a:solidFill>
                  <a:srgbClr val="800000"/>
                </a:solidFill>
                <a:ea typeface="宋体" pitchFamily="2" charset="-122"/>
              </a:rPr>
              <a:t>bent pipe</a:t>
            </a:r>
            <a:r>
              <a:rPr kumimoji="0" lang="en-US" altLang="zh-CN" sz="2000">
                <a:ea typeface="宋体" pitchFamily="2" charset="-122"/>
              </a:rPr>
              <a:t>)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Station keeping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Lifetime: about 10 years</a:t>
            </a:r>
          </a:p>
          <a:p>
            <a:pPr eaLnBrk="1" hangingPunct="1"/>
            <a:endParaRPr kumimoji="0" lang="en-US" altLang="zh-CN" sz="2400">
              <a:ea typeface="宋体" pitchFamily="2" charset="-122"/>
            </a:endParaRPr>
          </a:p>
          <a:p>
            <a:pPr eaLnBrk="1" hangingPunct="1"/>
            <a:endParaRPr kumimoji="0" lang="zh-CN" altLang="en-US" sz="24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875"/>
            <a:ext cx="9144000" cy="1143000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Fundamental Concepts (1)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4813" y="1058863"/>
            <a:ext cx="8586787" cy="5129212"/>
          </a:xfrm>
        </p:spPr>
        <p:txBody>
          <a:bodyPr/>
          <a:lstStyle/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信道</a:t>
            </a:r>
            <a:r>
              <a:rPr kumimoji="0" lang="zh-CN" altLang="zh-CN" sz="2400" b="1">
                <a:ea typeface="黑体" pitchFamily="49" charset="-122"/>
              </a:rPr>
              <a:t>(Channel)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传送信息的媒体</a:t>
            </a: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数据率</a:t>
            </a:r>
            <a:r>
              <a:rPr kumimoji="0" lang="zh-CN" altLang="zh-CN" sz="2400" b="1">
                <a:ea typeface="黑体" pitchFamily="49" charset="-122"/>
              </a:rPr>
              <a:t>(Bit Rate)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数据传输速率</a:t>
            </a:r>
            <a:r>
              <a:rPr kumimoji="0" lang="zh-CN" altLang="zh-CN" sz="2400">
                <a:ea typeface="黑体" pitchFamily="49" charset="-122"/>
              </a:rPr>
              <a:t> (bps)</a:t>
            </a:r>
            <a:endParaRPr kumimoji="0" lang="zh-CN" altLang="en-US" sz="2400">
              <a:ea typeface="黑体" pitchFamily="49" charset="-122"/>
            </a:endParaRP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波特</a:t>
            </a:r>
            <a:r>
              <a:rPr kumimoji="0" lang="zh-CN" altLang="zh-CN" sz="2400" b="1">
                <a:ea typeface="黑体" pitchFamily="49" charset="-122"/>
              </a:rPr>
              <a:t>(Baud)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码元传输速率</a:t>
            </a:r>
          </a:p>
          <a:p>
            <a:pPr eaLnBrk="1" hangingPunct="1"/>
            <a:r>
              <a:rPr kumimoji="0" lang="zh-CN" altLang="en-US" sz="2400">
                <a:ea typeface="黑体" pitchFamily="49" charset="-122"/>
              </a:rPr>
              <a:t>	</a:t>
            </a:r>
            <a:r>
              <a:rPr kumimoji="0" lang="zh-CN" altLang="zh-CN" sz="2400">
                <a:ea typeface="黑体" pitchFamily="49" charset="-122"/>
              </a:rPr>
              <a:t>1 Baud = </a:t>
            </a:r>
            <a:r>
              <a:rPr kumimoji="0" lang="zh-CN" altLang="en-US" sz="2400">
                <a:ea typeface="黑体" pitchFamily="49" charset="-122"/>
              </a:rPr>
              <a:t>(</a:t>
            </a:r>
            <a:r>
              <a:rPr kumimoji="0" lang="zh-CN" altLang="zh-CN" sz="2400">
                <a:ea typeface="黑体" pitchFamily="49" charset="-122"/>
              </a:rPr>
              <a:t>log</a:t>
            </a:r>
            <a:r>
              <a:rPr kumimoji="0" lang="zh-CN" altLang="zh-CN" sz="2400" baseline="-25000">
                <a:ea typeface="黑体" pitchFamily="49" charset="-122"/>
              </a:rPr>
              <a:t>2</a:t>
            </a:r>
            <a:r>
              <a:rPr kumimoji="0" lang="zh-CN" altLang="zh-CN" sz="2400">
                <a:ea typeface="黑体" pitchFamily="49" charset="-122"/>
              </a:rPr>
              <a:t>V</a:t>
            </a:r>
            <a:r>
              <a:rPr kumimoji="0" lang="zh-CN" altLang="en-US" sz="2400">
                <a:ea typeface="黑体" pitchFamily="49" charset="-122"/>
              </a:rPr>
              <a:t>)</a:t>
            </a:r>
            <a:r>
              <a:rPr kumimoji="0" lang="zh-CN" altLang="zh-CN" sz="2400">
                <a:ea typeface="黑体" pitchFamily="49" charset="-122"/>
              </a:rPr>
              <a:t> bps</a:t>
            </a:r>
            <a:r>
              <a:rPr kumimoji="0" lang="zh-CN" altLang="en-US" sz="2400">
                <a:ea typeface="黑体" pitchFamily="49" charset="-122"/>
              </a:rPr>
              <a:t>，其中</a:t>
            </a:r>
            <a:r>
              <a:rPr kumimoji="0" lang="zh-CN" altLang="zh-CN" sz="2400">
                <a:ea typeface="黑体" pitchFamily="49" charset="-122"/>
              </a:rPr>
              <a:t>V</a:t>
            </a:r>
            <a:r>
              <a:rPr kumimoji="0" lang="zh-CN" altLang="en-US" sz="2400">
                <a:ea typeface="黑体" pitchFamily="49" charset="-122"/>
              </a:rPr>
              <a:t>是信号的电平级数</a:t>
            </a: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传播速度</a:t>
            </a:r>
            <a:r>
              <a:rPr kumimoji="0" lang="zh-CN" altLang="zh-CN" sz="2400" b="1">
                <a:ea typeface="黑体" pitchFamily="49" charset="-122"/>
              </a:rPr>
              <a:t>(Propagation Speed)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通信线路上，信号单位时间内传送的距离（米</a:t>
            </a:r>
            <a:r>
              <a:rPr kumimoji="0" lang="zh-CN" altLang="zh-CN" sz="2400">
                <a:ea typeface="黑体" pitchFamily="49" charset="-122"/>
              </a:rPr>
              <a:t>/</a:t>
            </a:r>
            <a:r>
              <a:rPr kumimoji="0" lang="zh-CN" altLang="en-US" sz="2400">
                <a:ea typeface="黑体" pitchFamily="49" charset="-122"/>
              </a:rPr>
              <a:t>秒）</a:t>
            </a:r>
            <a:endParaRPr kumimoji="0" lang="en-US" altLang="zh-CN" sz="2400">
              <a:ea typeface="黑体" pitchFamily="49" charset="-122"/>
            </a:endParaRP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带宽</a:t>
            </a:r>
            <a:r>
              <a:rPr kumimoji="0" lang="en-US" altLang="zh-CN" sz="2400" b="1">
                <a:ea typeface="黑体" pitchFamily="49" charset="-122"/>
              </a:rPr>
              <a:t>(Bandwidth)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信号占用的频率范围 </a:t>
            </a:r>
            <a:r>
              <a:rPr kumimoji="0" lang="en-US" altLang="zh-CN" sz="2400">
                <a:ea typeface="黑体" pitchFamily="49" charset="-122"/>
              </a:rPr>
              <a:t>(Hz) </a:t>
            </a: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信道容量</a:t>
            </a:r>
            <a:r>
              <a:rPr kumimoji="0" lang="en-US" altLang="zh-CN" sz="2400" b="1">
                <a:ea typeface="黑体" pitchFamily="49" charset="-122"/>
              </a:rPr>
              <a:t>(Channel Capacity)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信道的最大数据率</a:t>
            </a: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吞吐量</a:t>
            </a:r>
            <a:r>
              <a:rPr kumimoji="0" lang="en-US" altLang="zh-CN" sz="2400" b="1">
                <a:ea typeface="黑体" pitchFamily="49" charset="-122"/>
              </a:rPr>
              <a:t>(Throughput)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网络容量的度量，表示单位时间内网络可以传送的数据位数（</a:t>
            </a:r>
            <a:r>
              <a:rPr kumimoji="0" lang="en-US" altLang="zh-CN" sz="2400">
                <a:ea typeface="黑体" pitchFamily="49" charset="-122"/>
              </a:rPr>
              <a:t>bps</a:t>
            </a:r>
            <a:r>
              <a:rPr kumimoji="0" lang="zh-CN" altLang="en-US" sz="2400">
                <a:ea typeface="黑体" pitchFamily="49" charset="-122"/>
              </a:rPr>
              <a:t>）</a:t>
            </a:r>
          </a:p>
          <a:p>
            <a:pPr eaLnBrk="1" hangingPunct="1"/>
            <a:r>
              <a:rPr kumimoji="0" lang="zh-CN" altLang="en-US" sz="2400" b="1">
                <a:ea typeface="黑体" pitchFamily="49" charset="-122"/>
              </a:rPr>
              <a:t>误码率</a:t>
            </a:r>
            <a:r>
              <a:rPr kumimoji="0" lang="en-US" altLang="zh-CN" sz="2400" b="1">
                <a:ea typeface="黑体" pitchFamily="49" charset="-122"/>
              </a:rPr>
              <a:t>BER(Bit Error Rate)</a:t>
            </a:r>
            <a:r>
              <a:rPr kumimoji="0" lang="zh-CN" altLang="en-US" sz="2400" b="1">
                <a:ea typeface="黑体" pitchFamily="49" charset="-122"/>
              </a:rPr>
              <a:t>：</a:t>
            </a:r>
            <a:r>
              <a:rPr kumimoji="0" lang="zh-CN" altLang="en-US" sz="2400">
                <a:ea typeface="黑体" pitchFamily="49" charset="-122"/>
              </a:rPr>
              <a:t>信道传输可靠性指标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2400">
                <a:ea typeface="黑体" pitchFamily="49" charset="-122"/>
              </a:rPr>
              <a:t>         P= </a:t>
            </a:r>
            <a:r>
              <a:rPr kumimoji="0" lang="zh-CN" altLang="en-US" sz="2400">
                <a:ea typeface="黑体" pitchFamily="49" charset="-122"/>
              </a:rPr>
              <a:t>传送错的位数 </a:t>
            </a:r>
            <a:r>
              <a:rPr kumimoji="0" lang="en-US" altLang="zh-CN" sz="2400">
                <a:ea typeface="黑体" pitchFamily="49" charset="-122"/>
              </a:rPr>
              <a:t>/ </a:t>
            </a:r>
            <a:r>
              <a:rPr kumimoji="0" lang="zh-CN" altLang="en-US" sz="2400">
                <a:ea typeface="黑体" pitchFamily="49" charset="-122"/>
              </a:rPr>
              <a:t>传送总位数</a:t>
            </a:r>
          </a:p>
          <a:p>
            <a:pPr eaLnBrk="1" hangingPunct="1"/>
            <a:endParaRPr kumimoji="0" lang="zh-CN" altLang="en-US" sz="240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0025"/>
            <a:ext cx="8229600" cy="1095375"/>
          </a:xfrm>
        </p:spPr>
        <p:txBody>
          <a:bodyPr/>
          <a:lstStyle/>
          <a:p>
            <a:pPr eaLnBrk="1" hangingPunct="1"/>
            <a:r>
              <a:rPr kumimoji="0" lang="en-US" altLang="zh-CN" sz="3400">
                <a:ea typeface="宋体" pitchFamily="2" charset="-122"/>
              </a:rPr>
              <a:t>Communication Satellites </a:t>
            </a:r>
            <a:br>
              <a:rPr kumimoji="0" lang="en-US" altLang="zh-CN" sz="3400">
                <a:ea typeface="宋体" pitchFamily="2" charset="-122"/>
              </a:rPr>
            </a:br>
            <a:r>
              <a:rPr kumimoji="0" lang="en-US" altLang="zh-CN" sz="3400">
                <a:ea typeface="宋体" pitchFamily="2" charset="-122"/>
              </a:rPr>
              <a:t>and Some of Their Properties</a:t>
            </a:r>
            <a:r>
              <a:rPr kumimoji="0" lang="en-US" altLang="zh-CN" sz="3200">
                <a:ea typeface="宋体" pitchFamily="2" charset="-122"/>
              </a:rPr>
              <a:t> </a:t>
            </a:r>
          </a:p>
        </p:txBody>
      </p:sp>
      <p:pic>
        <p:nvPicPr>
          <p:cNvPr id="40963" name="Picture 3" descr="2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422400"/>
            <a:ext cx="7989887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5791200"/>
            <a:ext cx="8382000" cy="884238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kumimoji="0" lang="en-US" altLang="zh-CN" sz="2400">
                <a:solidFill>
                  <a:srgbClr val="000066"/>
                </a:solidFill>
                <a:ea typeface="宋体" pitchFamily="2" charset="-122"/>
              </a:rPr>
              <a:t>altitude above the earth, round-trip delay time and number of satellites needed for global coverage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The Principal Satellite Bands</a:t>
            </a:r>
          </a:p>
        </p:txBody>
      </p:sp>
      <p:pic>
        <p:nvPicPr>
          <p:cNvPr id="41987" name="Picture 3" descr="2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87717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3505200"/>
            <a:ext cx="8610600" cy="20113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 sz="2400">
                <a:solidFill>
                  <a:srgbClr val="000066"/>
                </a:solidFill>
                <a:ea typeface="宋体" pitchFamily="2" charset="-122"/>
              </a:rPr>
              <a:t>A modern satellite has around 40 transponders, each with an 80-MHz bandwidth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GEO: VSATs Using a Hub</a:t>
            </a:r>
          </a:p>
        </p:txBody>
      </p:sp>
      <p:pic>
        <p:nvPicPr>
          <p:cNvPr id="43011" name="Picture 3" descr="2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014413"/>
            <a:ext cx="697388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4419600"/>
            <a:ext cx="8458200" cy="1828800"/>
          </a:xfrm>
          <a:noFill/>
        </p:spPr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Problem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Micro-station do not have enough power to communicate directly with one another via the satellite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LEO: Iridium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382000" cy="5897563"/>
          </a:xfrm>
        </p:spPr>
        <p:txBody>
          <a:bodyPr/>
          <a:lstStyle/>
          <a:p>
            <a:pPr eaLnBrk="1" hangingPunct="1"/>
            <a:r>
              <a:rPr kumimoji="0" lang="en-US" altLang="zh-CN" dirty="0">
                <a:ea typeface="宋体" pitchFamily="2" charset="-122"/>
              </a:rPr>
              <a:t>LEO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The ground stations do not need much power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Round-trip delay is only a few </a:t>
            </a:r>
            <a:r>
              <a:rPr kumimoji="0" lang="en-US" altLang="zh-CN" dirty="0" err="1">
                <a:ea typeface="宋体" pitchFamily="2" charset="-122"/>
              </a:rPr>
              <a:t>ms</a:t>
            </a:r>
            <a:endParaRPr kumimoji="0" lang="en-US" altLang="zh-CN" dirty="0">
              <a:ea typeface="宋体" pitchFamily="2" charset="-122"/>
            </a:endParaRPr>
          </a:p>
          <a:p>
            <a:pPr eaLnBrk="1" hangingPunct="1"/>
            <a:r>
              <a:rPr kumimoji="0" lang="en-US" altLang="zh-CN" dirty="0">
                <a:ea typeface="宋体" pitchFamily="2" charset="-122"/>
              </a:rPr>
              <a:t>Iridium 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Altitude: 750km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6 satellite necklaces, 11x6=66 satellites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Each satellite has a </a:t>
            </a:r>
            <a:r>
              <a:rPr kumimoji="0" lang="en-US" altLang="zh-CN" dirty="0">
                <a:solidFill>
                  <a:srgbClr val="CC0000"/>
                </a:solidFill>
                <a:ea typeface="宋体" pitchFamily="2" charset="-122"/>
              </a:rPr>
              <a:t>max</a:t>
            </a:r>
            <a:r>
              <a:rPr kumimoji="0" lang="en-US" altLang="zh-CN" dirty="0">
                <a:ea typeface="宋体" pitchFamily="2" charset="-122"/>
              </a:rPr>
              <a:t> of 48 cells (spot beams)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1628 moving cells cover the earth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Communication between distant customers takes place </a:t>
            </a:r>
            <a:r>
              <a:rPr kumimoji="0" lang="en-US" altLang="zh-CN" b="1" dirty="0">
                <a:ea typeface="宋体" pitchFamily="2" charset="-122"/>
              </a:rPr>
              <a:t>in space</a:t>
            </a:r>
          </a:p>
          <a:p>
            <a:pPr eaLnBrk="1" hangingPunct="1"/>
            <a:r>
              <a:rPr kumimoji="0" lang="zh-CN" altLang="en-US" dirty="0">
                <a:ea typeface="宋体" pitchFamily="2" charset="-122"/>
              </a:rPr>
              <a:t>实施情况</a:t>
            </a:r>
          </a:p>
          <a:p>
            <a:pPr lvl="1" eaLnBrk="1" hangingPunct="1"/>
            <a:r>
              <a:rPr kumimoji="0" lang="en-US" altLang="zh-CN" sz="2000" dirty="0">
                <a:ea typeface="宋体" pitchFamily="2" charset="-122"/>
              </a:rPr>
              <a:t>90</a:t>
            </a:r>
            <a:r>
              <a:rPr kumimoji="0" lang="zh-CN" altLang="en-US" sz="2000" dirty="0">
                <a:ea typeface="宋体" pitchFamily="2" charset="-122"/>
              </a:rPr>
              <a:t>年策划，</a:t>
            </a:r>
            <a:r>
              <a:rPr kumimoji="0" lang="en-US" altLang="zh-CN" sz="2000" dirty="0">
                <a:ea typeface="宋体" pitchFamily="2" charset="-122"/>
              </a:rPr>
              <a:t>97</a:t>
            </a:r>
            <a:r>
              <a:rPr kumimoji="0" lang="zh-CN" altLang="en-US" sz="2000" dirty="0">
                <a:ea typeface="宋体" pitchFamily="2" charset="-122"/>
              </a:rPr>
              <a:t>年发射，</a:t>
            </a:r>
            <a:r>
              <a:rPr kumimoji="0" lang="en-US" altLang="zh-CN" sz="2000" dirty="0">
                <a:ea typeface="宋体" pitchFamily="2" charset="-122"/>
              </a:rPr>
              <a:t>98</a:t>
            </a:r>
            <a:r>
              <a:rPr kumimoji="0" lang="zh-CN" altLang="en-US" sz="2000" dirty="0">
                <a:ea typeface="宋体" pitchFamily="2" charset="-122"/>
              </a:rPr>
              <a:t>年运营，</a:t>
            </a:r>
            <a:r>
              <a:rPr kumimoji="0" lang="en-US" altLang="zh-CN" sz="2000" dirty="0">
                <a:ea typeface="宋体" pitchFamily="2" charset="-122"/>
              </a:rPr>
              <a:t>99</a:t>
            </a:r>
            <a:r>
              <a:rPr kumimoji="0" lang="zh-CN" altLang="en-US" sz="2000" dirty="0">
                <a:ea typeface="宋体" pitchFamily="2" charset="-122"/>
              </a:rPr>
              <a:t>年破产</a:t>
            </a:r>
          </a:p>
          <a:p>
            <a:pPr lvl="1" eaLnBrk="1" hangingPunct="1"/>
            <a:r>
              <a:rPr kumimoji="0" lang="zh-CN" altLang="en-US" sz="2000" dirty="0">
                <a:ea typeface="宋体" pitchFamily="2" charset="-122"/>
              </a:rPr>
              <a:t>受到移动电话网的冲击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Iridium Cells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663" y="4300538"/>
            <a:ext cx="8389937" cy="15668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rgbClr val="000066"/>
                </a:solidFill>
                <a:ea typeface="宋体" pitchFamily="2" charset="-122"/>
              </a:rPr>
              <a:t>(a) The Iridium satellites form six necklaces around the earth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rgbClr val="000066"/>
                </a:solidFill>
                <a:ea typeface="宋体" pitchFamily="2" charset="-122"/>
              </a:rPr>
              <a:t>(b) 1628 moving cells cover the earth</a:t>
            </a:r>
          </a:p>
        </p:txBody>
      </p:sp>
      <p:pic>
        <p:nvPicPr>
          <p:cNvPr id="45060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977900"/>
            <a:ext cx="6588125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LEO: Globalstar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457200" y="838200"/>
            <a:ext cx="8305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/>
              <a:t>48 LEOs satellites</a:t>
            </a:r>
          </a:p>
          <a:p>
            <a:pPr eaLnBrk="1" hangingPunct="1"/>
            <a:r>
              <a:rPr kumimoji="0" lang="en-US" altLang="zh-CN"/>
              <a:t>Relaying on the ground</a:t>
            </a:r>
          </a:p>
          <a:p>
            <a:pPr lvl="1" eaLnBrk="1" hangingPunct="1"/>
            <a:r>
              <a:rPr kumimoji="0" lang="en-US" altLang="zh-CN"/>
              <a:t>puts much of the complexity on the ground, ease to manage</a:t>
            </a:r>
          </a:p>
          <a:p>
            <a:pPr lvl="1" eaLnBrk="1" hangingPunct="1"/>
            <a:r>
              <a:rPr kumimoji="0" lang="en-US" altLang="zh-CN"/>
              <a:t>lower-powered telephones can be used (a few milliwatts)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Iridium &amp; Globalstar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724400"/>
            <a:ext cx="8001000" cy="10207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solidFill>
                  <a:srgbClr val="000066"/>
                </a:solidFill>
                <a:ea typeface="宋体" pitchFamily="2" charset="-122"/>
              </a:rPr>
              <a:t>(a) Relaying in space.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solidFill>
                  <a:srgbClr val="000066"/>
                </a:solidFill>
                <a:ea typeface="宋体" pitchFamily="2" charset="-122"/>
              </a:rPr>
              <a:t>(b) Relaying on the ground.</a:t>
            </a:r>
          </a:p>
        </p:txBody>
      </p:sp>
      <p:pic>
        <p:nvPicPr>
          <p:cNvPr id="47108" name="Picture 4" descr="2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4914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17800"/>
            <a:ext cx="8794750" cy="696913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2.5 Digital modulation and multiplexing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ea typeface="宋体" pitchFamily="2" charset="-122"/>
              </a:rPr>
              <a:t>Baseband transmission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49155" name="Rectangle 3"/>
          <p:cNvSpPr txBox="1">
            <a:spLocks noChangeArrowheads="1"/>
          </p:cNvSpPr>
          <p:nvPr/>
        </p:nvSpPr>
        <p:spPr bwMode="auto">
          <a:xfrm>
            <a:off x="304800" y="868363"/>
            <a:ext cx="830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/>
              <a:t>bandwidth efficiency, clock recovery, and DC balance.</a:t>
            </a:r>
          </a:p>
          <a:p>
            <a:pPr eaLnBrk="1" hangingPunct="1"/>
            <a:r>
              <a:rPr kumimoji="0" lang="en-US" altLang="zh-CN"/>
              <a:t>NRZ</a:t>
            </a:r>
          </a:p>
          <a:p>
            <a:pPr eaLnBrk="1" hangingPunct="1"/>
            <a:r>
              <a:rPr kumimoji="0" lang="en-US" altLang="zh-CN"/>
              <a:t>NRZI</a:t>
            </a:r>
          </a:p>
          <a:p>
            <a:pPr eaLnBrk="1" hangingPunct="1"/>
            <a:r>
              <a:rPr kumimoji="0" lang="en-US" altLang="zh-CN"/>
              <a:t>Manchester</a:t>
            </a:r>
          </a:p>
          <a:p>
            <a:pPr eaLnBrk="1" hangingPunct="1"/>
            <a:r>
              <a:rPr kumimoji="0" lang="en-US" altLang="zh-CN"/>
              <a:t>AMI</a:t>
            </a:r>
          </a:p>
          <a:p>
            <a:pPr eaLnBrk="1" hangingPunct="1"/>
            <a:endParaRPr kumimoji="0" lang="en-US" altLang="zh-CN"/>
          </a:p>
          <a:p>
            <a:pPr eaLnBrk="1" hangingPunct="1"/>
            <a:endParaRPr kumimoji="0" lang="en-US" altLang="zh-CN">
              <a:latin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>
                <a:ea typeface="宋体" pitchFamily="2" charset="-122"/>
              </a:rPr>
              <a:t>Baseband transmission</a:t>
            </a:r>
            <a:endParaRPr kumimoji="0" lang="zh-CN" altLang="en-US">
              <a:ea typeface="宋体" pitchFamily="2" charset="-122"/>
            </a:endParaRPr>
          </a:p>
        </p:txBody>
      </p:sp>
      <p:pic>
        <p:nvPicPr>
          <p:cNvPr id="5017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952500"/>
            <a:ext cx="7886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黑体" pitchFamily="49" charset="-122"/>
                <a:ea typeface="黑体" pitchFamily="49" charset="-122"/>
              </a:rPr>
              <a:t>Fundamental Concepts (2)</a:t>
            </a:r>
            <a:endParaRPr kumimoji="0" lang="zh-CN" altLang="en-US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时延(</a:t>
            </a:r>
            <a:r>
              <a:rPr kumimoji="0" lang="zh-CN" altLang="zh-CN" b="1">
                <a:latin typeface="黑体" pitchFamily="49" charset="-122"/>
                <a:ea typeface="黑体" pitchFamily="49" charset="-122"/>
              </a:rPr>
              <a:t>Delay</a:t>
            </a:r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)：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从向网络中发送数据块的第一比特开始，到最后一位数据被接收所经历的时间</a:t>
            </a:r>
            <a:endParaRPr kumimoji="0" lang="zh-CN" altLang="zh-CN">
              <a:latin typeface="黑体" pitchFamily="49" charset="-122"/>
              <a:ea typeface="黑体" pitchFamily="49" charset="-122"/>
            </a:endParaRPr>
          </a:p>
          <a:p>
            <a:pPr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时延的组成：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传播时延、发送时延、处理时延、排队时延	</a:t>
            </a:r>
          </a:p>
          <a:p>
            <a:pPr marL="742950" lvl="1" indent="-285750"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传播时延：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信号通过传输介质的时间。</a:t>
            </a:r>
          </a:p>
          <a:p>
            <a:pPr marL="742950" lvl="1" indent="-285750"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发送时延：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设备发送一个数据块所需要的时间（数据块长度/信道带宽</a:t>
            </a:r>
            <a:r>
              <a:rPr kumimoji="0" lang="en-US" altLang="zh-CN">
                <a:latin typeface="黑体" pitchFamily="49" charset="-122"/>
                <a:ea typeface="黑体" pitchFamily="49" charset="-122"/>
              </a:rPr>
              <a:t>)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	</a:t>
            </a:r>
          </a:p>
          <a:p>
            <a:pPr marL="742950" lvl="1" indent="-285750"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处理时延：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交换机</a:t>
            </a:r>
            <a:r>
              <a:rPr kumimoji="0" lang="en-US" altLang="zh-CN">
                <a:latin typeface="黑体" pitchFamily="49" charset="-122"/>
                <a:ea typeface="黑体" pitchFamily="49" charset="-122"/>
              </a:rPr>
              <a:t>/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路由器检查数据、选路的时间</a:t>
            </a:r>
            <a:endParaRPr kumimoji="0" lang="en-US" altLang="zh-CN">
              <a:latin typeface="黑体" pitchFamily="49" charset="-122"/>
              <a:ea typeface="黑体" pitchFamily="49" charset="-122"/>
            </a:endParaRPr>
          </a:p>
          <a:p>
            <a:pPr marL="742950" lvl="1" indent="-285750" eaLnBrk="1" hangingPunct="1"/>
            <a:r>
              <a:rPr kumimoji="0" lang="zh-CN" altLang="en-US" b="1">
                <a:latin typeface="黑体" pitchFamily="49" charset="-122"/>
                <a:ea typeface="黑体" pitchFamily="49" charset="-122"/>
              </a:rPr>
              <a:t>排队时延：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在交换机</a:t>
            </a:r>
            <a:r>
              <a:rPr kumimoji="0" lang="zh-CN" altLang="zh-CN">
                <a:latin typeface="黑体" pitchFamily="49" charset="-122"/>
                <a:ea typeface="黑体" pitchFamily="49" charset="-122"/>
              </a:rPr>
              <a:t>/</a:t>
            </a:r>
            <a:r>
              <a:rPr kumimoji="0" lang="zh-CN" altLang="en-US">
                <a:latin typeface="黑体" pitchFamily="49" charset="-122"/>
                <a:ea typeface="黑体" pitchFamily="49" charset="-122"/>
              </a:rPr>
              <a:t>路由器中排队等待的时间</a:t>
            </a:r>
            <a:endParaRPr kumimoji="0" lang="en-US" altLang="zh-CN">
              <a:latin typeface="黑体" pitchFamily="49" charset="-122"/>
              <a:ea typeface="黑体" pitchFamily="49" charset="-122"/>
            </a:endParaRPr>
          </a:p>
          <a:p>
            <a:pPr eaLnBrk="1" hangingPunct="1"/>
            <a:endParaRPr kumimoji="0" lang="zh-CN" altLang="en-US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Baseband transmission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kumimoji="0" lang="en-US" altLang="zh-CN" sz="2400" dirty="0"/>
              <a:t>bandwidth efficiency</a:t>
            </a:r>
          </a:p>
          <a:p>
            <a:pPr lvl="1" eaLnBrk="1" hangingPunct="1">
              <a:defRPr/>
            </a:pPr>
            <a:r>
              <a:rPr kumimoji="0" lang="en-US" altLang="zh-CN" sz="2000" dirty="0"/>
              <a:t>NRZ</a:t>
            </a:r>
            <a:r>
              <a:rPr kumimoji="0" lang="zh-CN" altLang="en-US" sz="2000" dirty="0"/>
              <a:t> </a:t>
            </a:r>
            <a:r>
              <a:rPr kumimoji="0" lang="en-US" altLang="zh-CN" sz="2000" dirty="0"/>
              <a:t>need a bandwidth of at least B/2 Hz when the bit rate is B bits/sec (C=2Hlog2V) </a:t>
            </a:r>
          </a:p>
          <a:p>
            <a:pPr lvl="1" eaLnBrk="1" hangingPunct="1">
              <a:defRPr/>
            </a:pPr>
            <a:r>
              <a:rPr kumimoji="0" lang="zh-CN" altLang="en-US" sz="2000" dirty="0"/>
              <a:t> </a:t>
            </a:r>
            <a:r>
              <a:rPr kumimoji="0" lang="en-US" altLang="zh-CN" sz="2000" dirty="0"/>
              <a:t>bit rate=baud rate</a:t>
            </a:r>
            <a:r>
              <a:rPr kumimoji="0" lang="zh-CN" altLang="en-US" sz="2000" dirty="0"/>
              <a:t> * </a:t>
            </a:r>
            <a:r>
              <a:rPr kumimoji="0" lang="en-US" altLang="zh-CN" sz="2000" dirty="0"/>
              <a:t>the number of bits per symbol</a:t>
            </a:r>
          </a:p>
          <a:p>
            <a:pPr lvl="1" eaLnBrk="1" hangingPunct="1">
              <a:defRPr/>
            </a:pPr>
            <a:r>
              <a:rPr kumimoji="0" lang="en-US" altLang="zh-CN" sz="2000" dirty="0"/>
              <a:t>the number of signal levels does not need to be a power of two</a:t>
            </a:r>
            <a:endParaRPr kumimoji="0" lang="en-US" altLang="zh-CN" sz="2000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kumimoji="0" lang="en-US" altLang="zh-CN" sz="2400" dirty="0"/>
              <a:t>clock recovery </a:t>
            </a:r>
            <a:endParaRPr kumimoji="0" lang="en-US" altLang="zh-CN" sz="2000" dirty="0">
              <a:ea typeface="宋体" pitchFamily="2" charset="-122"/>
            </a:endParaRPr>
          </a:p>
          <a:p>
            <a:pPr lvl="1" eaLnBrk="1" hangingPunct="1">
              <a:defRPr/>
            </a:pPr>
            <a:r>
              <a:rPr kumimoji="0" lang="en-US" altLang="zh-CN" sz="2000" b="1" dirty="0">
                <a:solidFill>
                  <a:srgbClr val="000099"/>
                </a:solidFill>
              </a:rPr>
              <a:t>Manchester /</a:t>
            </a:r>
            <a:r>
              <a:rPr kumimoji="0" lang="zh-CN" altLang="en-US" sz="2000" b="1" dirty="0">
                <a:solidFill>
                  <a:srgbClr val="000099"/>
                </a:solidFill>
              </a:rPr>
              <a:t> </a:t>
            </a:r>
            <a:r>
              <a:rPr kumimoji="0" lang="en-US" altLang="zh-CN" sz="2000" dirty="0">
                <a:solidFill>
                  <a:srgbClr val="000099"/>
                </a:solidFill>
              </a:rPr>
              <a:t>NRZI</a:t>
            </a:r>
          </a:p>
          <a:p>
            <a:pPr lvl="1" eaLnBrk="1" hangingPunct="1">
              <a:defRPr/>
            </a:pPr>
            <a:r>
              <a:rPr kumimoji="0" lang="en-US" altLang="zh-CN" sz="2000" dirty="0">
                <a:solidFill>
                  <a:srgbClr val="000099"/>
                </a:solidFill>
              </a:rPr>
              <a:t>4B/5B</a:t>
            </a:r>
            <a:r>
              <a:rPr kumimoji="0" lang="zh-CN" altLang="en-US" sz="2000" dirty="0">
                <a:solidFill>
                  <a:srgbClr val="000099"/>
                </a:solidFill>
              </a:rPr>
              <a:t> </a:t>
            </a:r>
            <a:r>
              <a:rPr kumimoji="0" lang="en-US" altLang="zh-CN" sz="2000" dirty="0">
                <a:solidFill>
                  <a:srgbClr val="000099"/>
                </a:solidFill>
              </a:rPr>
              <a:t>never be a run of more than three consecutive 0s</a:t>
            </a:r>
            <a:endParaRPr kumimoji="0" lang="en-US" altLang="zh-CN" sz="2000" dirty="0">
              <a:ea typeface="宋体" pitchFamily="2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kumimoji="0" lang="en-US" altLang="zh-CN" sz="2400" dirty="0">
              <a:ea typeface="宋体" pitchFamily="2" charset="-122"/>
            </a:endParaRPr>
          </a:p>
          <a:p>
            <a:pPr eaLnBrk="1" hangingPunct="1">
              <a:defRPr/>
            </a:pPr>
            <a:endParaRPr kumimoji="0" lang="zh-CN" altLang="en-US" sz="24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>
                <a:ea typeface="宋体" pitchFamily="2" charset="-122"/>
              </a:rPr>
              <a:t>balanced signals </a:t>
            </a:r>
            <a:endParaRPr kumimoji="0" lang="en-US" altLang="zh-CN">
              <a:ea typeface="宋体" pitchFamily="2" charset="-122"/>
            </a:endParaRPr>
          </a:p>
        </p:txBody>
      </p:sp>
      <p:sp>
        <p:nvSpPr>
          <p:cNvPr id="52227" name="Rectangle 3"/>
          <p:cNvSpPr txBox="1">
            <a:spLocks noChangeArrowheads="1"/>
          </p:cNvSpPr>
          <p:nvPr/>
        </p:nvSpPr>
        <p:spPr bwMode="auto">
          <a:xfrm>
            <a:off x="304800" y="912813"/>
            <a:ext cx="830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/>
              <a:t>Use two voltage levels to represent a logical 1</a:t>
            </a:r>
            <a:endParaRPr kumimoji="0" lang="en-US" altLang="zh-CN">
              <a:latin typeface="Wingdings" pitchFamily="2" charset="2"/>
            </a:endParaRPr>
          </a:p>
          <a:p>
            <a:pPr eaLnBrk="1" hangingPunct="1"/>
            <a:r>
              <a:rPr kumimoji="0" lang="en-US" altLang="zh-CN"/>
              <a:t> </a:t>
            </a:r>
            <a:r>
              <a:rPr kumimoji="0" lang="zh-CN" altLang="en-US"/>
              <a:t>8</a:t>
            </a:r>
            <a:r>
              <a:rPr kumimoji="0" lang="en-US" altLang="zh-CN"/>
              <a:t>B/</a:t>
            </a:r>
            <a:r>
              <a:rPr kumimoji="0" lang="zh-CN" altLang="zh-CN"/>
              <a:t>1</a:t>
            </a:r>
            <a:r>
              <a:rPr kumimoji="0" lang="en-US" altLang="zh-CN"/>
              <a:t>0B</a:t>
            </a:r>
          </a:p>
          <a:p>
            <a:pPr>
              <a:buFont typeface="Wingdings" pitchFamily="2" charset="2"/>
              <a:buNone/>
            </a:pPr>
            <a:r>
              <a:rPr kumimoji="0" lang="zh-CN" altLang="en-US"/>
              <a:t>    </a:t>
            </a:r>
            <a:r>
              <a:rPr kumimoji="0" lang="en-US" altLang="zh-CN"/>
              <a:t>The 8 bits are split into a group of 5 bits, which is mapped to 6 bits, and a group of 3 bits, which is mapped to 4 bits. </a:t>
            </a:r>
          </a:p>
          <a:p>
            <a:pPr eaLnBrk="1" hangingPunct="1">
              <a:buFont typeface="Wingdings" pitchFamily="2" charset="2"/>
              <a:buNone/>
            </a:pPr>
            <a:endParaRPr kumimoji="0" lang="en-US" altLang="zh-CN"/>
          </a:p>
          <a:p>
            <a:pPr eaLnBrk="1" hangingPunct="1">
              <a:buFont typeface="Wingdings" pitchFamily="2" charset="2"/>
              <a:buNone/>
            </a:pPr>
            <a:endParaRPr kumimoji="0"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Passband Transmission</a:t>
            </a:r>
            <a:endParaRPr kumimoji="0" lang="en-US" altLang="zh-CN">
              <a:ea typeface="黑体" pitchFamily="49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5132388"/>
            <a:ext cx="4606925" cy="115093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kumimoji="0" lang="zh-CN" altLang="en-US" sz="2000">
                <a:ea typeface="黑体" pitchFamily="49" charset="-122"/>
              </a:rPr>
              <a:t> </a:t>
            </a:r>
            <a:r>
              <a:rPr kumimoji="0" lang="zh-CN" altLang="en-US" sz="2000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 sz="2000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kumimoji="0" lang="en-US" altLang="zh-CN" sz="2000">
                <a:ea typeface="黑体" pitchFamily="49" charset="-122"/>
              </a:rPr>
              <a:t> A binary signal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kumimoji="0" lang="en-US" altLang="zh-CN" sz="2000">
                <a:ea typeface="黑体" pitchFamily="49" charset="-122"/>
              </a:rPr>
              <a:t> </a:t>
            </a:r>
            <a:r>
              <a:rPr kumimoji="0" lang="en-US" altLang="zh-CN" sz="2000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 sz="2000">
                <a:ea typeface="黑体" pitchFamily="49" charset="-122"/>
              </a:rPr>
              <a:t> Amplitude modulation</a:t>
            </a: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91025" y="5141913"/>
            <a:ext cx="3913188" cy="1101725"/>
          </a:xfrm>
        </p:spPr>
        <p:txBody>
          <a:bodyPr/>
          <a:lstStyle/>
          <a:p>
            <a:pPr marL="381000" indent="-381000" eaLnBrk="1" hangingPunct="1">
              <a:buFont typeface="Wingdings" pitchFamily="2" charset="2"/>
              <a:buNone/>
            </a:pPr>
            <a:r>
              <a:rPr kumimoji="0" lang="zh-CN" altLang="en-US" sz="2000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 sz="2000">
                <a:solidFill>
                  <a:schemeClr val="accent2"/>
                </a:solidFill>
                <a:ea typeface="黑体" pitchFamily="49" charset="-122"/>
              </a:rPr>
              <a:t>c)</a:t>
            </a:r>
            <a:r>
              <a:rPr kumimoji="0" lang="en-US" altLang="zh-CN" sz="2000">
                <a:ea typeface="黑体" pitchFamily="49" charset="-122"/>
              </a:rPr>
              <a:t> Frequency modulation</a:t>
            </a:r>
          </a:p>
          <a:p>
            <a:pPr marL="381000" indent="-381000" eaLnBrk="1" hangingPunct="1">
              <a:buFont typeface="Wingdings" pitchFamily="2" charset="2"/>
              <a:buNone/>
            </a:pPr>
            <a:r>
              <a:rPr kumimoji="0" lang="en-US" altLang="zh-CN" sz="2000">
                <a:solidFill>
                  <a:schemeClr val="accent2"/>
                </a:solidFill>
                <a:ea typeface="黑体" pitchFamily="49" charset="-122"/>
              </a:rPr>
              <a:t>(d)</a:t>
            </a:r>
            <a:r>
              <a:rPr kumimoji="0" lang="en-US" altLang="zh-CN" sz="2000">
                <a:ea typeface="黑体" pitchFamily="49" charset="-122"/>
              </a:rPr>
              <a:t> Phase modulation</a:t>
            </a:r>
          </a:p>
          <a:p>
            <a:pPr marL="381000" indent="-381000" eaLnBrk="1" hangingPunct="1"/>
            <a:endParaRPr kumimoji="0" lang="zh-CN" altLang="en-US" sz="2000">
              <a:ea typeface="黑体" pitchFamily="49" charset="-122"/>
            </a:endParaRPr>
          </a:p>
        </p:txBody>
      </p:sp>
      <p:pic>
        <p:nvPicPr>
          <p:cNvPr id="53253" name="Picture 5" descr="2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963613"/>
            <a:ext cx="5767388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QPSK &amp; QAM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0038" y="4541838"/>
            <a:ext cx="6313487" cy="14398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kumimoji="0" lang="en-US" altLang="zh-CN">
                <a:ea typeface="宋体" pitchFamily="2" charset="-122"/>
              </a:rPr>
              <a:t> QPSK.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kumimoji="0" lang="en-US" altLang="zh-CN">
                <a:ea typeface="宋体" pitchFamily="2" charset="-122"/>
              </a:rPr>
              <a:t> QAM-16.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kumimoji="0" lang="en-US" altLang="zh-CN">
                <a:ea typeface="宋体" pitchFamily="2" charset="-122"/>
              </a:rPr>
              <a:t> QAM-64.</a:t>
            </a:r>
          </a:p>
        </p:txBody>
      </p:sp>
      <p:pic>
        <p:nvPicPr>
          <p:cNvPr id="54276" name="Picture 4" descr="2-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90688"/>
            <a:ext cx="8040688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Frequency Division Multiplexing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288" y="5165725"/>
            <a:ext cx="7302500" cy="14366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zh-CN" altLang="en-US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kumimoji="0" lang="en-US" altLang="zh-CN">
                <a:ea typeface="黑体" pitchFamily="49" charset="-122"/>
              </a:rPr>
              <a:t> The original bandwidths.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>
                <a:ea typeface="黑体" pitchFamily="49" charset="-122"/>
              </a:rPr>
              <a:t> The bandwidths raised in frequency.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>
                <a:ea typeface="黑体" pitchFamily="49" charset="-122"/>
              </a:rPr>
              <a:t> The multiplexed channel.</a:t>
            </a:r>
          </a:p>
        </p:txBody>
      </p:sp>
      <p:pic>
        <p:nvPicPr>
          <p:cNvPr id="55300" name="Picture 4" descr="2-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1454150"/>
            <a:ext cx="6007100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Time Division Multiplexing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84300"/>
            <a:ext cx="7202487" cy="1714500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007A5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3200">
                <a:ea typeface="宋体" pitchFamily="2" charset="-122"/>
              </a:rPr>
              <a:t>CDMA – Code Division Multiple Access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952500"/>
            <a:ext cx="8615363" cy="3987800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007A5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Wavelength Division</a:t>
            </a:r>
            <a:r>
              <a:rPr kumimoji="0" lang="en-US" altLang="zh-CN" i="1" u="sng">
                <a:ea typeface="黑体" pitchFamily="49" charset="-122"/>
              </a:rPr>
              <a:t> </a:t>
            </a:r>
            <a:r>
              <a:rPr kumimoji="0" lang="en-US" altLang="zh-CN">
                <a:ea typeface="黑体" pitchFamily="49" charset="-122"/>
              </a:rPr>
              <a:t>Multiplexing</a:t>
            </a:r>
          </a:p>
        </p:txBody>
      </p:sp>
      <p:pic>
        <p:nvPicPr>
          <p:cNvPr id="76803" name="Picture 4" descr="2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04938"/>
            <a:ext cx="75993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76288" y="5780088"/>
            <a:ext cx="7302500" cy="822325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kumimoji="0" lang="en-US" altLang="zh-CN" sz="1600">
                <a:latin typeface="Times New Roman" pitchFamily="18" charset="0"/>
                <a:ea typeface="宋体" pitchFamily="2" charset="-122"/>
              </a:rPr>
              <a:t>WDM (Wavelength Division Multiplexing).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kumimoji="0" lang="en-US" altLang="zh-CN" sz="1600">
                <a:latin typeface="Times New Roman" pitchFamily="18" charset="0"/>
                <a:ea typeface="宋体" pitchFamily="2" charset="-122"/>
              </a:rPr>
              <a:t>DWDM (Dense WDM). </a:t>
            </a:r>
            <a:endParaRPr kumimoji="0" lang="en-US" altLang="zh-CN" sz="1400"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kumimoji="0" lang="en-US" altLang="zh-CN" sz="1400">
                <a:latin typeface="Times New Roman" pitchFamily="18" charset="0"/>
                <a:ea typeface="宋体" pitchFamily="2" charset="-122"/>
              </a:rPr>
              <a:t>the bandwidth of a single fiber band is about 25,000 GHz </a:t>
            </a:r>
          </a:p>
        </p:txBody>
      </p:sp>
    </p:spTree>
    <p:extLst>
      <p:ext uri="{BB962C8B-B14F-4D97-AF65-F5344CB8AC3E}">
        <p14:creationId xmlns:p14="http://schemas.microsoft.com/office/powerpoint/2010/main" val="3673733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33650"/>
            <a:ext cx="8794750" cy="1533525"/>
          </a:xfrm>
        </p:spPr>
        <p:txBody>
          <a:bodyPr/>
          <a:lstStyle/>
          <a:p>
            <a:pPr eaLnBrk="1" hangingPunct="1"/>
            <a:r>
              <a:rPr kumimoji="0" lang="en-US" altLang="zh-CN" sz="3200" b="1">
                <a:solidFill>
                  <a:srgbClr val="993300"/>
                </a:solidFill>
                <a:ea typeface="宋体" pitchFamily="2" charset="-122"/>
              </a:rPr>
              <a:t>2.6 The Public Switched Telephone Network</a:t>
            </a:r>
            <a:br>
              <a:rPr kumimoji="0" lang="en-US" altLang="zh-CN" sz="3200" b="1">
                <a:ea typeface="宋体" pitchFamily="2" charset="-122"/>
              </a:rPr>
            </a:br>
            <a:endParaRPr kumimoji="0" lang="en-US" altLang="zh-CN" sz="3200" b="1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561975"/>
            <a:ext cx="8794750" cy="696913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Public Switched Telephone System (PSTN)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549400"/>
            <a:ext cx="8569325" cy="20161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3200">
                <a:ea typeface="黑体" pitchFamily="49" charset="-122"/>
              </a:rPr>
              <a:t>The Local Loop: Modems, ADSL and Wireless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3200">
                <a:ea typeface="宋体" pitchFamily="2" charset="-122"/>
              </a:rPr>
              <a:t>Trunks and Multiplexing</a:t>
            </a:r>
            <a:endParaRPr kumimoji="0" lang="en-US" altLang="zh-CN" sz="3200">
              <a:ea typeface="黑体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3200">
                <a:ea typeface="黑体" pitchFamily="49" charset="-122"/>
              </a:rPr>
              <a:t>Switching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Sources of Delay (1)</a:t>
            </a:r>
            <a:endParaRPr kumimoji="0" lang="zh-CN" altLang="en-US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4294967295"/>
          </p:nvPr>
        </p:nvSpPr>
        <p:spPr>
          <a:xfrm>
            <a:off x="-68263" y="982663"/>
            <a:ext cx="8748713" cy="1971675"/>
          </a:xfrm>
        </p:spPr>
        <p:txBody>
          <a:bodyPr/>
          <a:lstStyle/>
          <a:p>
            <a:pPr eaLnBrk="1" hangingPunct="1"/>
            <a:r>
              <a:rPr kumimoji="0" lang="en-US" altLang="zh-CN" sz="2400">
                <a:ea typeface="宋体" pitchFamily="2" charset="-122"/>
              </a:rPr>
              <a:t>1. Nodal processing delay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check bit errors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determine output link</a:t>
            </a:r>
          </a:p>
          <a:p>
            <a:pPr eaLnBrk="1" hangingPunct="1"/>
            <a:endParaRPr kumimoji="0" lang="zh-CN" altLang="en-US">
              <a:ea typeface="宋体" pitchFamily="2" charset="-122"/>
            </a:endParaRPr>
          </a:p>
        </p:txBody>
      </p:sp>
      <p:sp>
        <p:nvSpPr>
          <p:cNvPr id="7172" name="内容占位符 2"/>
          <p:cNvSpPr txBox="1">
            <a:spLocks/>
          </p:cNvSpPr>
          <p:nvPr/>
        </p:nvSpPr>
        <p:spPr bwMode="auto">
          <a:xfrm>
            <a:off x="4506913" y="977900"/>
            <a:ext cx="4637087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400">
                <a:ea typeface="黑体" pitchFamily="49" charset="-122"/>
              </a:rPr>
              <a:t>2. Queueing dealy:</a:t>
            </a:r>
          </a:p>
          <a:p>
            <a:pPr lvl="1"/>
            <a:r>
              <a:rPr kumimoji="0" lang="en-US" altLang="zh-CN">
                <a:ea typeface="黑体" pitchFamily="49" charset="-122"/>
              </a:rPr>
              <a:t>time waiting at output link for transmission </a:t>
            </a:r>
          </a:p>
          <a:p>
            <a:pPr lvl="1"/>
            <a:r>
              <a:rPr kumimoji="0" lang="en-US" altLang="zh-CN">
                <a:ea typeface="黑体" pitchFamily="49" charset="-122"/>
              </a:rPr>
              <a:t>depends on congestion level of router</a:t>
            </a:r>
          </a:p>
          <a:p>
            <a:endParaRPr kumimoji="0" lang="zh-CN" altLang="en-US">
              <a:ea typeface="黑体" pitchFamily="49" charset="-122"/>
            </a:endParaRPr>
          </a:p>
        </p:txBody>
      </p:sp>
      <p:pic>
        <p:nvPicPr>
          <p:cNvPr id="7173" name="图片 60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3302000"/>
            <a:ext cx="6662737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57163"/>
            <a:ext cx="8794750" cy="12684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Structure of the Telephone System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0913" y="4729163"/>
            <a:ext cx="7202487" cy="14382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zh-CN" altLang="en-US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kumimoji="0" lang="en-US" altLang="zh-CN">
                <a:ea typeface="黑体" pitchFamily="49" charset="-122"/>
              </a:rPr>
              <a:t> Fully-interconnected network.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>
                <a:ea typeface="黑体" pitchFamily="49" charset="-122"/>
              </a:rPr>
              <a:t> Centralized switch.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(c)</a:t>
            </a:r>
            <a:r>
              <a:rPr kumimoji="0" lang="en-US" altLang="zh-CN">
                <a:ea typeface="黑体" pitchFamily="49" charset="-122"/>
              </a:rPr>
              <a:t>  Two-level hierarchy.</a:t>
            </a:r>
          </a:p>
        </p:txBody>
      </p:sp>
      <p:pic>
        <p:nvPicPr>
          <p:cNvPr id="60420" name="Picture 4" descr="2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914525"/>
            <a:ext cx="8208962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57163"/>
            <a:ext cx="8986837" cy="1244600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Structure of the Telephone System (2)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275" y="4171950"/>
            <a:ext cx="8748713" cy="9382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kumimoji="0" lang="en-US" altLang="zh-CN">
                <a:ea typeface="黑体" pitchFamily="49" charset="-122"/>
              </a:rPr>
              <a:t>A typical circuit route for a medium-distance call</a:t>
            </a:r>
          </a:p>
        </p:txBody>
      </p:sp>
      <p:pic>
        <p:nvPicPr>
          <p:cNvPr id="61444" name="Picture 4" descr="2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31938"/>
            <a:ext cx="805497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63563" y="174625"/>
            <a:ext cx="7704137" cy="787400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Components of Telephone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888" y="938213"/>
            <a:ext cx="7920037" cy="3894137"/>
          </a:xfrm>
        </p:spPr>
        <p:txBody>
          <a:bodyPr/>
          <a:lstStyle/>
          <a:p>
            <a:pPr eaLnBrk="1" hangingPunct="1">
              <a:buSzTx/>
            </a:pPr>
            <a:r>
              <a:rPr kumimoji="0" lang="en-US" altLang="zh-CN">
                <a:ea typeface="黑体" pitchFamily="49" charset="-122"/>
              </a:rPr>
              <a:t>Local loops</a:t>
            </a:r>
          </a:p>
          <a:p>
            <a:pPr lvl="1" eaLnBrk="1" hangingPunct="1">
              <a:buSzTx/>
            </a:pPr>
            <a:r>
              <a:rPr kumimoji="0" lang="en-US" altLang="zh-CN">
                <a:ea typeface="黑体" pitchFamily="49" charset="-122"/>
              </a:rPr>
              <a:t>Analog twisted pairs going to houses and businesses</a:t>
            </a:r>
          </a:p>
          <a:p>
            <a:pPr eaLnBrk="1" hangingPunct="1">
              <a:buSzTx/>
            </a:pPr>
            <a:r>
              <a:rPr kumimoji="0" lang="en-US" altLang="zh-CN">
                <a:ea typeface="黑体" pitchFamily="49" charset="-122"/>
              </a:rPr>
              <a:t>Trunks</a:t>
            </a:r>
          </a:p>
          <a:p>
            <a:pPr lvl="1" eaLnBrk="1" hangingPunct="1">
              <a:buSzTx/>
            </a:pPr>
            <a:r>
              <a:rPr kumimoji="0" lang="en-US" altLang="zh-CN">
                <a:ea typeface="黑体" pitchFamily="49" charset="-122"/>
              </a:rPr>
              <a:t>Digital fiber optics connecting the switching offices</a:t>
            </a:r>
          </a:p>
          <a:p>
            <a:pPr eaLnBrk="1" hangingPunct="1">
              <a:buSzTx/>
            </a:pPr>
            <a:r>
              <a:rPr kumimoji="0" lang="en-US" altLang="zh-CN">
                <a:ea typeface="黑体" pitchFamily="49" charset="-122"/>
              </a:rPr>
              <a:t>Switching offices</a:t>
            </a:r>
          </a:p>
          <a:p>
            <a:pPr lvl="1" eaLnBrk="1" hangingPunct="1">
              <a:buSzTx/>
            </a:pPr>
            <a:r>
              <a:rPr kumimoji="0" lang="en-US" altLang="zh-CN">
                <a:ea typeface="黑体" pitchFamily="49" charset="-122"/>
              </a:rPr>
              <a:t>Where calls are moved from one trunk to another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36688"/>
            <a:ext cx="8794750" cy="2628900"/>
          </a:xfrm>
        </p:spPr>
        <p:txBody>
          <a:bodyPr/>
          <a:lstStyle/>
          <a:p>
            <a:pPr eaLnBrk="1" hangingPunct="1"/>
            <a:r>
              <a:rPr kumimoji="0" lang="en-US" altLang="zh-CN">
                <a:solidFill>
                  <a:srgbClr val="0000FF"/>
                </a:solidFill>
                <a:latin typeface="Verdana" pitchFamily="34" charset="0"/>
                <a:ea typeface="黑体" pitchFamily="49" charset="-122"/>
              </a:rPr>
              <a:t>The Local Loop</a:t>
            </a:r>
            <a:br>
              <a:rPr kumimoji="0" lang="en-US" altLang="zh-CN">
                <a:solidFill>
                  <a:srgbClr val="0000FF"/>
                </a:solidFill>
                <a:latin typeface="Verdana" pitchFamily="34" charset="0"/>
                <a:ea typeface="黑体" pitchFamily="49" charset="-122"/>
              </a:rPr>
            </a:br>
            <a:r>
              <a:rPr kumimoji="0" lang="en-US" altLang="zh-CN">
                <a:solidFill>
                  <a:srgbClr val="0000FF"/>
                </a:solidFill>
                <a:latin typeface="Verdana" pitchFamily="34" charset="0"/>
                <a:ea typeface="黑体" pitchFamily="49" charset="-122"/>
              </a:rPr>
              <a:t> Modems, ADSL, and Fiber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Problems 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25500"/>
            <a:ext cx="8748712" cy="3667125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Transmission lines suffer from three major problems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Attenuation</a:t>
            </a:r>
            <a:r>
              <a:rPr kumimoji="0" lang="zh-CN" altLang="en-US">
                <a:ea typeface="宋体" pitchFamily="2" charset="-122"/>
              </a:rPr>
              <a:t>（衰减）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delay distortion</a:t>
            </a:r>
            <a:r>
              <a:rPr kumimoji="0" lang="zh-CN" altLang="en-US">
                <a:ea typeface="宋体" pitchFamily="2" charset="-122"/>
              </a:rPr>
              <a:t>（延迟畸变）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Noise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zh-CN" altLang="en-US">
                <a:ea typeface="宋体" pitchFamily="2" charset="-122"/>
              </a:rPr>
              <a:t>     </a:t>
            </a:r>
            <a:r>
              <a:rPr kumimoji="0" lang="en-US" altLang="zh-CN">
                <a:ea typeface="宋体" pitchFamily="2" charset="-122"/>
              </a:rPr>
              <a:t>(</a:t>
            </a:r>
            <a:r>
              <a:rPr kumimoji="0" lang="zh-CN" altLang="en-US">
                <a:ea typeface="宋体" pitchFamily="2" charset="-122"/>
              </a:rPr>
              <a:t>前两项的变化程度与频率相关）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Modem &amp; ADSL</a:t>
            </a:r>
          </a:p>
          <a:p>
            <a:pPr eaLnBrk="1" hangingPunct="1">
              <a:buFont typeface="Wingdings" pitchFamily="2" charset="2"/>
              <a:buNone/>
            </a:pPr>
            <a:endParaRPr kumimoji="0" lang="en-US" altLang="zh-CN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3663" y="196850"/>
            <a:ext cx="6551612" cy="682625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Modems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563" y="787400"/>
            <a:ext cx="8748712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kumimoji="0" lang="en-US" altLang="zh-CN" sz="2400">
                <a:ea typeface="黑体" pitchFamily="49" charset="-122"/>
              </a:rPr>
              <a:t>The use of both analog and digital transmissions for a computer to computer call.  Conversion is done by the modems and codecs.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395288" y="5097463"/>
            <a:ext cx="8748712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400">
                <a:ea typeface="黑体" pitchFamily="49" charset="-122"/>
              </a:rPr>
              <a:t>CODEC:</a:t>
            </a:r>
          </a:p>
          <a:p>
            <a:pPr eaLnBrk="1" hangingPunct="1">
              <a:buFontTx/>
              <a:buChar char="•"/>
            </a:pPr>
            <a:r>
              <a:rPr kumimoji="0" lang="en-US" altLang="zh-CN"/>
              <a:t>8000 samples per second</a:t>
            </a:r>
          </a:p>
          <a:p>
            <a:pPr eaLnBrk="1" hangingPunct="1">
              <a:buFontTx/>
              <a:buChar char="•"/>
            </a:pPr>
            <a:r>
              <a:rPr kumimoji="0" lang="en-US" altLang="zh-CN"/>
              <a:t>1 sample = 8 bits (</a:t>
            </a:r>
            <a:r>
              <a:rPr kumimoji="0" lang="zh-CN" altLang="en-US"/>
              <a:t>非线性编码</a:t>
            </a:r>
            <a:r>
              <a:rPr kumimoji="0" lang="en-US" altLang="zh-CN"/>
              <a:t>)</a:t>
            </a:r>
          </a:p>
        </p:txBody>
      </p:sp>
      <p:pic>
        <p:nvPicPr>
          <p:cNvPr id="6554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1038"/>
            <a:ext cx="8505825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Modems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4713" y="847725"/>
            <a:ext cx="7164387" cy="5395913"/>
          </a:xfrm>
        </p:spPr>
        <p:txBody>
          <a:bodyPr/>
          <a:lstStyle/>
          <a:p>
            <a:pPr marL="0" indent="0" eaLnBrk="1" hangingPunct="1"/>
            <a:r>
              <a:rPr kumimoji="0" lang="en-US" altLang="zh-CN" sz="2400">
                <a:ea typeface="宋体" pitchFamily="2" charset="-122"/>
              </a:rPr>
              <a:t>Modems use a combination of modulation techniques to transmit multiple bits per baud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kumimoji="0" lang="zh-CN" altLang="en-US" sz="2400">
                <a:ea typeface="宋体" pitchFamily="2" charset="-122"/>
              </a:rPr>
              <a:t>（</a:t>
            </a:r>
            <a:r>
              <a:rPr kumimoji="0" lang="en-US" altLang="zh-CN" sz="2400">
                <a:ea typeface="宋体" pitchFamily="2" charset="-122"/>
              </a:rPr>
              <a:t>multiple amplitudes and multiple phase shifts</a:t>
            </a:r>
            <a:r>
              <a:rPr kumimoji="0" lang="zh-CN" altLang="en-US" sz="2400">
                <a:ea typeface="宋体" pitchFamily="2" charset="-122"/>
              </a:rPr>
              <a:t>）</a:t>
            </a:r>
          </a:p>
          <a:p>
            <a:pPr lvl="1" eaLnBrk="1" hangingPunct="1"/>
            <a:r>
              <a:rPr kumimoji="0" lang="en-US" altLang="zh-CN" sz="2000">
                <a:ea typeface="黑体" pitchFamily="49" charset="-122"/>
              </a:rPr>
              <a:t>QPSK: </a:t>
            </a:r>
            <a:r>
              <a:rPr kumimoji="0" lang="en-US" altLang="zh-CN" sz="2000">
                <a:ea typeface="宋体" pitchFamily="2" charset="-122"/>
              </a:rPr>
              <a:t>Quadrature Phase Shift Keying-</a:t>
            </a:r>
            <a:r>
              <a:rPr kumimoji="0" lang="zh-CN" altLang="en-US" sz="2000">
                <a:ea typeface="黑体" pitchFamily="49" charset="-122"/>
              </a:rPr>
              <a:t>相移键控</a:t>
            </a:r>
            <a:endParaRPr kumimoji="0" lang="en-US" altLang="zh-CN" sz="2000">
              <a:ea typeface="黑体" pitchFamily="49" charset="-122"/>
            </a:endParaRPr>
          </a:p>
          <a:p>
            <a:pPr lvl="1" eaLnBrk="1" hangingPunct="1"/>
            <a:r>
              <a:rPr kumimoji="0" lang="en-US" altLang="zh-CN" sz="2000">
                <a:ea typeface="黑体" pitchFamily="49" charset="-122"/>
              </a:rPr>
              <a:t>QAM :  </a:t>
            </a:r>
            <a:r>
              <a:rPr kumimoji="0" lang="en-US" altLang="zh-CN" sz="2000">
                <a:ea typeface="宋体" pitchFamily="2" charset="-122"/>
              </a:rPr>
              <a:t>Quadrature Amplitude Modulation-</a:t>
            </a:r>
            <a:r>
              <a:rPr kumimoji="0" lang="zh-CN" altLang="en-US" sz="2000">
                <a:ea typeface="黑体" pitchFamily="49" charset="-122"/>
              </a:rPr>
              <a:t>正交幅度调制</a:t>
            </a:r>
          </a:p>
          <a:p>
            <a:pPr marL="0" indent="0" eaLnBrk="1" hangingPunct="1"/>
            <a:r>
              <a:rPr kumimoji="0" lang="en-US" altLang="zh-CN" sz="2400">
                <a:ea typeface="宋体" pitchFamily="2" charset="-122"/>
              </a:rPr>
              <a:t>Modems sample 2400 times/sec and focus on getting more bits per sample </a:t>
            </a:r>
            <a:endParaRPr kumimoji="0" lang="zh-CN" altLang="en-US" sz="2400">
              <a:ea typeface="黑体" pitchFamily="49" charset="-122"/>
            </a:endParaRPr>
          </a:p>
          <a:p>
            <a:pPr lvl="1" eaLnBrk="1" hangingPunct="1"/>
            <a:r>
              <a:rPr kumimoji="0" lang="en-US" altLang="zh-CN" sz="2000">
                <a:ea typeface="黑体" pitchFamily="49" charset="-122"/>
              </a:rPr>
              <a:t>V.32: 2400 baud * (5-1) bits = 9.6Kbps</a:t>
            </a:r>
          </a:p>
          <a:p>
            <a:pPr lvl="1" eaLnBrk="1" hangingPunct="1"/>
            <a:r>
              <a:rPr kumimoji="0" lang="en-US" altLang="zh-CN" sz="2000">
                <a:ea typeface="黑体" pitchFamily="49" charset="-122"/>
              </a:rPr>
              <a:t>V.32bis: 2400 baud * (7-1) bits = 14.4Kbps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V.34:</a:t>
            </a:r>
            <a:r>
              <a:rPr kumimoji="0" lang="en-US" altLang="zh-CN" sz="2000">
                <a:ea typeface="黑体" pitchFamily="49" charset="-122"/>
              </a:rPr>
              <a:t> 2400 baud * 12 bits = 28.8Kbps</a:t>
            </a:r>
          </a:p>
          <a:p>
            <a:pPr lvl="1" eaLnBrk="1" hangingPunct="1"/>
            <a:r>
              <a:rPr kumimoji="0" lang="en-US" altLang="zh-CN" sz="2000">
                <a:ea typeface="宋体" pitchFamily="2" charset="-122"/>
              </a:rPr>
              <a:t>V.34bis:</a:t>
            </a:r>
            <a:r>
              <a:rPr kumimoji="0" lang="en-US" altLang="zh-CN" sz="2000">
                <a:ea typeface="黑体" pitchFamily="49" charset="-122"/>
              </a:rPr>
              <a:t> 2400 baud * 14 bits = 33.6Kbps</a:t>
            </a:r>
          </a:p>
          <a:p>
            <a:pPr marL="0" indent="0" eaLnBrk="1" hangingPunct="1"/>
            <a:r>
              <a:rPr kumimoji="0" lang="en-US" altLang="zh-CN" sz="2400">
                <a:ea typeface="黑体" pitchFamily="49" charset="-122"/>
              </a:rPr>
              <a:t>V.90(56kbps)</a:t>
            </a:r>
            <a:endParaRPr kumimoji="0" lang="en-US" altLang="zh-CN" sz="24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V.32 &amp; V.32bis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7525" y="4992688"/>
            <a:ext cx="5697538" cy="1050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kumimoji="0" lang="en-US" altLang="zh-CN">
                <a:ea typeface="宋体" pitchFamily="2" charset="-122"/>
              </a:rPr>
              <a:t> V.32 for 9600 bps.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kumimoji="0" lang="en-US" altLang="zh-CN">
                <a:ea typeface="宋体" pitchFamily="2" charset="-122"/>
              </a:rPr>
              <a:t> V32 bis for 14,400 bps.</a:t>
            </a:r>
          </a:p>
        </p:txBody>
      </p:sp>
      <p:pic>
        <p:nvPicPr>
          <p:cNvPr id="67588" name="Picture 4" descr="2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570038"/>
            <a:ext cx="746125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2035175" y="4775200"/>
            <a:ext cx="474663" cy="411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tx1"/>
                </a:solidFill>
                <a:latin typeface="Times New Roman" pitchFamily="18" charset="0"/>
              </a:rPr>
              <a:t>(a)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6424613" y="4752975"/>
            <a:ext cx="552450" cy="476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solidFill>
                  <a:schemeClr val="tx1"/>
                </a:solidFill>
                <a:latin typeface="Times New Roman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DSL: Digital Subscriber Lines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    Bandwidth versus distanced over category 3 UTP for DSL.</a:t>
            </a:r>
          </a:p>
        </p:txBody>
      </p:sp>
      <p:pic>
        <p:nvPicPr>
          <p:cNvPr id="68612" name="Picture 4" descr="2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766888"/>
            <a:ext cx="803275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ADSL: Discrete Multitone Modulation 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3068638"/>
            <a:ext cx="8748713" cy="3298825"/>
          </a:xfrm>
        </p:spPr>
        <p:txBody>
          <a:bodyPr/>
          <a:lstStyle/>
          <a:p>
            <a:pPr eaLnBrk="1" hangingPunct="1"/>
            <a:r>
              <a:rPr kumimoji="0" lang="en-US" altLang="zh-CN" sz="2400">
                <a:ea typeface="宋体" pitchFamily="2" charset="-122"/>
              </a:rPr>
              <a:t>Divide 1.1 MHz into 256 channels of 4312.5 Hz 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Channel 0 for POTS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1–5 not used, to keep voice signal and data signals from interfering with each other</a:t>
            </a:r>
          </a:p>
          <a:p>
            <a:pPr eaLnBrk="1" hangingPunct="1"/>
            <a:r>
              <a:rPr kumimoji="0" lang="en-US" altLang="zh-CN" sz="2400">
                <a:ea typeface="宋体" pitchFamily="2" charset="-122"/>
              </a:rPr>
              <a:t>250 channels</a:t>
            </a:r>
          </a:p>
          <a:p>
            <a:pPr lvl="1" eaLnBrk="1" hangingPunct="1"/>
            <a:r>
              <a:rPr kumimoji="0" lang="en-US" altLang="zh-CN" sz="2000">
                <a:solidFill>
                  <a:srgbClr val="000099"/>
                </a:solidFill>
                <a:ea typeface="宋体" pitchFamily="2" charset="-122"/>
              </a:rPr>
              <a:t>Upstream control (1) </a:t>
            </a:r>
          </a:p>
          <a:p>
            <a:pPr lvl="1" eaLnBrk="1" hangingPunct="1"/>
            <a:r>
              <a:rPr kumimoji="0" lang="en-US" altLang="zh-CN" sz="2000">
                <a:solidFill>
                  <a:srgbClr val="000099"/>
                </a:solidFill>
                <a:ea typeface="宋体" pitchFamily="2" charset="-122"/>
              </a:rPr>
              <a:t>Downstream control (1)</a:t>
            </a:r>
          </a:p>
          <a:p>
            <a:pPr lvl="1" eaLnBrk="1" hangingPunct="1"/>
            <a:r>
              <a:rPr kumimoji="0" lang="en-US" altLang="zh-CN" sz="2000">
                <a:solidFill>
                  <a:srgbClr val="000099"/>
                </a:solidFill>
                <a:ea typeface="宋体" pitchFamily="2" charset="-122"/>
              </a:rPr>
              <a:t>User data (248)</a:t>
            </a:r>
            <a:endParaRPr kumimoji="0" lang="zh-CN" altLang="en-US" sz="2000">
              <a:ea typeface="宋体" pitchFamily="2" charset="-122"/>
            </a:endParaRPr>
          </a:p>
        </p:txBody>
      </p:sp>
      <p:pic>
        <p:nvPicPr>
          <p:cNvPr id="69636" name="Picture 5" descr="2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768350"/>
            <a:ext cx="79057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Sources of Delay (2)</a:t>
            </a:r>
            <a:endParaRPr kumimoji="0" lang="zh-CN" altLang="en-US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4294967295"/>
          </p:nvPr>
        </p:nvSpPr>
        <p:spPr>
          <a:xfrm>
            <a:off x="46038" y="877888"/>
            <a:ext cx="4806950" cy="2357437"/>
          </a:xfrm>
        </p:spPr>
        <p:txBody>
          <a:bodyPr/>
          <a:lstStyle/>
          <a:p>
            <a:pPr eaLnBrk="1" hangingPunct="1"/>
            <a:r>
              <a:rPr kumimoji="0" lang="en-US" altLang="zh-CN" sz="2400">
                <a:ea typeface="宋体" pitchFamily="2" charset="-122"/>
              </a:rPr>
              <a:t>3. Transmission delay: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R=link bandwidth (bps)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L=packet length (bits)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time to send bits into link = L/R</a:t>
            </a:r>
          </a:p>
          <a:p>
            <a:pPr eaLnBrk="1" hangingPunct="1"/>
            <a:endParaRPr kumimoji="0" lang="zh-CN" altLang="en-US">
              <a:ea typeface="宋体" pitchFamily="2" charset="-122"/>
            </a:endParaRPr>
          </a:p>
        </p:txBody>
      </p:sp>
      <p:pic>
        <p:nvPicPr>
          <p:cNvPr id="8196" name="图片 60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3140075"/>
            <a:ext cx="7086600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内容占位符 2"/>
          <p:cNvSpPr txBox="1">
            <a:spLocks/>
          </p:cNvSpPr>
          <p:nvPr/>
        </p:nvSpPr>
        <p:spPr bwMode="auto">
          <a:xfrm>
            <a:off x="4389438" y="854075"/>
            <a:ext cx="480695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400"/>
              <a:t>4. Propagation delay:</a:t>
            </a:r>
          </a:p>
          <a:p>
            <a:pPr lvl="1"/>
            <a:r>
              <a:rPr kumimoji="0" lang="en-US" altLang="zh-CN"/>
              <a:t>d = length of physical link</a:t>
            </a:r>
          </a:p>
          <a:p>
            <a:pPr lvl="1"/>
            <a:r>
              <a:rPr kumimoji="0" lang="en-US" altLang="zh-CN"/>
              <a:t>s = propagation speed in medium</a:t>
            </a:r>
          </a:p>
          <a:p>
            <a:pPr lvl="1"/>
            <a:r>
              <a:rPr kumimoji="0" lang="en-US" altLang="zh-CN"/>
              <a:t>propagation delay = d/s</a:t>
            </a:r>
          </a:p>
          <a:p>
            <a:endParaRPr kumimoji="0"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ADSL </a:t>
            </a:r>
            <a:r>
              <a:rPr kumimoji="0" lang="en-US" altLang="zh-CN">
                <a:ea typeface="宋体" pitchFamily="2" charset="-122"/>
              </a:rPr>
              <a:t>Modulation Scheme 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63" y="841375"/>
            <a:ext cx="8748712" cy="5700713"/>
          </a:xfrm>
        </p:spPr>
        <p:txBody>
          <a:bodyPr/>
          <a:lstStyle/>
          <a:p>
            <a:pPr eaLnBrk="1" hangingPunct="1"/>
            <a:r>
              <a:rPr kumimoji="0" lang="en-US" altLang="zh-CN" dirty="0">
                <a:ea typeface="宋体" pitchFamily="2" charset="-122"/>
              </a:rPr>
              <a:t>Within each channel, a modulation scheme similar to V.34 is used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Sampling rate is 4000 baud 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The line quality in each channel is monitored and data rate adjusted continuously 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The actual data are sent with QAM modulation, with up to 15 bits/baud</a:t>
            </a:r>
          </a:p>
          <a:p>
            <a:pPr eaLnBrk="1" hangingPunct="1"/>
            <a:r>
              <a:rPr kumimoji="0" lang="en-US" altLang="zh-CN" dirty="0" err="1">
                <a:ea typeface="宋体" pitchFamily="2" charset="-122"/>
              </a:rPr>
              <a:t>G.dmt</a:t>
            </a:r>
            <a:endParaRPr kumimoji="0" lang="en-US" altLang="zh-CN" dirty="0">
              <a:ea typeface="宋体" pitchFamily="2" charset="-122"/>
            </a:endParaRP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8Mbps, 1Mbps</a:t>
            </a:r>
            <a:r>
              <a:rPr kumimoji="0" lang="zh-CN" altLang="en-US" dirty="0">
                <a:ea typeface="宋体" pitchFamily="2" charset="-122"/>
              </a:rPr>
              <a:t>  </a:t>
            </a:r>
            <a:endParaRPr kumimoji="0" lang="en-US" altLang="zh-CN" dirty="0">
              <a:ea typeface="宋体" pitchFamily="2" charset="-122"/>
            </a:endParaRP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12Mbps, 1Mbps</a:t>
            </a:r>
            <a:r>
              <a:rPr kumimoji="0" lang="zh-CN" altLang="en-US" dirty="0">
                <a:ea typeface="宋体" pitchFamily="2" charset="-122"/>
              </a:rPr>
              <a:t>   </a:t>
            </a:r>
            <a:r>
              <a:rPr kumimoji="0" lang="en-US" altLang="zh-CN" dirty="0">
                <a:ea typeface="宋体" pitchFamily="2" charset="-122"/>
              </a:rPr>
              <a:t>ADSL2</a:t>
            </a:r>
            <a:r>
              <a:rPr kumimoji="0" lang="zh-CN" altLang="en-US" dirty="0">
                <a:ea typeface="宋体" pitchFamily="2" charset="-122"/>
              </a:rPr>
              <a:t>；</a:t>
            </a:r>
            <a:r>
              <a:rPr kumimoji="0" lang="en-US" altLang="zh-CN" dirty="0">
                <a:ea typeface="宋体" pitchFamily="2" charset="-122"/>
              </a:rPr>
              <a:t>24Mbps ADSL2+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Standard service: 1 Mbps, 256 kbps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Improved service: 4 Mbps, 1 Mbps</a:t>
            </a:r>
          </a:p>
          <a:p>
            <a:pPr lvl="1" eaLnBrk="1" hangingPunct="1"/>
            <a:r>
              <a:rPr kumimoji="0" lang="en-US" altLang="zh-CN" dirty="0">
                <a:ea typeface="宋体" pitchFamily="2" charset="-122"/>
              </a:rPr>
              <a:t>Premium service: 8 Mbps, 2 Mbps</a:t>
            </a:r>
            <a:endParaRPr kumimoji="0"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ea typeface="黑体" pitchFamily="49" charset="-122"/>
              </a:rPr>
              <a:t>A typical ADSL equipment configuration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 </a:t>
            </a:r>
          </a:p>
        </p:txBody>
      </p:sp>
      <p:pic>
        <p:nvPicPr>
          <p:cNvPr id="71684" name="Picture 4" descr="2-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404938"/>
            <a:ext cx="7508875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FttH</a:t>
            </a:r>
          </a:p>
        </p:txBody>
      </p:sp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82700"/>
            <a:ext cx="7189788" cy="2820988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007A5C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574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Trunks and Multiplexing</a:t>
            </a:r>
            <a:r>
              <a:rPr kumimoji="0" lang="en-US" altLang="zh-CN" sz="320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Time Division Multiplexing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5029200"/>
            <a:ext cx="8747125" cy="1354138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The T1 carrier (1.544 Mbps).</a:t>
            </a:r>
          </a:p>
          <a:p>
            <a:pPr algn="ctr"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E1 2.048Mbps</a:t>
            </a:r>
          </a:p>
        </p:txBody>
      </p:sp>
      <p:pic>
        <p:nvPicPr>
          <p:cNvPr id="74756" name="Picture 4" descr="2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160463"/>
            <a:ext cx="76200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Time Division Multiplexing (2)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Multiplexing T1 streams into higher carriers.</a:t>
            </a:r>
          </a:p>
        </p:txBody>
      </p:sp>
      <p:pic>
        <p:nvPicPr>
          <p:cNvPr id="75780" name="Picture 4" descr="2-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2100263"/>
            <a:ext cx="825500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0813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solidFill>
                  <a:srgbClr val="000099"/>
                </a:solidFill>
                <a:latin typeface="Verdana" pitchFamily="34" charset="0"/>
                <a:ea typeface="宋体" pitchFamily="2" charset="-122"/>
              </a:rPr>
              <a:t>Switching</a:t>
            </a:r>
            <a:r>
              <a:rPr kumimoji="0" lang="en-US" altLang="zh-CN" sz="320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Circuit Switching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2363" y="5576888"/>
            <a:ext cx="6751637" cy="9763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zh-CN" altLang="en-US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kumimoji="0" lang="en-US" altLang="zh-CN">
                <a:ea typeface="黑体" pitchFamily="49" charset="-122"/>
              </a:rPr>
              <a:t> Circuit switching.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>
                <a:ea typeface="黑体" pitchFamily="49" charset="-122"/>
              </a:rPr>
              <a:t> Packet switching.</a:t>
            </a:r>
          </a:p>
        </p:txBody>
      </p:sp>
      <p:pic>
        <p:nvPicPr>
          <p:cNvPr id="78852" name="Picture 4" descr="2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238250"/>
            <a:ext cx="6981825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宋体" pitchFamily="2" charset="-122"/>
              </a:rPr>
              <a:t>Packet switching</a:t>
            </a:r>
          </a:p>
        </p:txBody>
      </p:sp>
      <p:grpSp>
        <p:nvGrpSpPr>
          <p:cNvPr id="79875" name="Group 4"/>
          <p:cNvGrpSpPr>
            <a:grpSpLocks/>
          </p:cNvGrpSpPr>
          <p:nvPr/>
        </p:nvGrpSpPr>
        <p:grpSpPr bwMode="auto">
          <a:xfrm>
            <a:off x="4630738" y="4467225"/>
            <a:ext cx="1752600" cy="304800"/>
            <a:chOff x="1056" y="1872"/>
            <a:chExt cx="1104" cy="192"/>
          </a:xfrm>
        </p:grpSpPr>
        <p:sp>
          <p:nvSpPr>
            <p:cNvPr id="528389" name="Oval 5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27" name="Rectangle 6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28" name="Oval 7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grpSp>
        <p:nvGrpSpPr>
          <p:cNvPr id="79876" name="Group 8"/>
          <p:cNvGrpSpPr>
            <a:grpSpLocks/>
          </p:cNvGrpSpPr>
          <p:nvPr/>
        </p:nvGrpSpPr>
        <p:grpSpPr bwMode="auto">
          <a:xfrm>
            <a:off x="4630738" y="3552825"/>
            <a:ext cx="1752600" cy="304800"/>
            <a:chOff x="1056" y="1872"/>
            <a:chExt cx="1104" cy="192"/>
          </a:xfrm>
        </p:grpSpPr>
        <p:sp>
          <p:nvSpPr>
            <p:cNvPr id="528393" name="Oval 9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24" name="Rectangle 10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25" name="Oval 11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grpSp>
        <p:nvGrpSpPr>
          <p:cNvPr id="79877" name="Group 12"/>
          <p:cNvGrpSpPr>
            <a:grpSpLocks/>
          </p:cNvGrpSpPr>
          <p:nvPr/>
        </p:nvGrpSpPr>
        <p:grpSpPr bwMode="auto">
          <a:xfrm>
            <a:off x="4630738" y="2562225"/>
            <a:ext cx="1752600" cy="304800"/>
            <a:chOff x="1056" y="1872"/>
            <a:chExt cx="1104" cy="192"/>
          </a:xfrm>
        </p:grpSpPr>
        <p:sp>
          <p:nvSpPr>
            <p:cNvPr id="528397" name="Oval 13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21" name="Rectangle 14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22" name="Oval 15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sp>
        <p:nvSpPr>
          <p:cNvPr id="79878" name="Rectangle 16"/>
          <p:cNvSpPr>
            <a:spLocks noChangeArrowheads="1"/>
          </p:cNvSpPr>
          <p:nvPr/>
        </p:nvSpPr>
        <p:spPr bwMode="auto">
          <a:xfrm>
            <a:off x="492125" y="1152525"/>
            <a:ext cx="7759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4" tIns="44517" rIns="90624" bIns="44517"/>
          <a:lstStyle>
            <a:lvl1pPr marL="609600" indent="-6096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/>
              <a:t>A node in a packet switching network</a:t>
            </a:r>
          </a:p>
        </p:txBody>
      </p:sp>
      <p:sp>
        <p:nvSpPr>
          <p:cNvPr id="79879" name="Rectangle 17"/>
          <p:cNvSpPr>
            <a:spLocks noChangeArrowheads="1"/>
          </p:cNvSpPr>
          <p:nvPr/>
        </p:nvSpPr>
        <p:spPr bwMode="auto">
          <a:xfrm>
            <a:off x="2652713" y="2484438"/>
            <a:ext cx="2130425" cy="2668587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lIns="90488" tIns="44450" rIns="90488" bIns="44450" anchor="ctr">
            <a:flatTx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79880" name="Group 18"/>
          <p:cNvGrpSpPr>
            <a:grpSpLocks/>
          </p:cNvGrpSpPr>
          <p:nvPr/>
        </p:nvGrpSpPr>
        <p:grpSpPr bwMode="auto">
          <a:xfrm>
            <a:off x="896938" y="2562225"/>
            <a:ext cx="1752600" cy="304800"/>
            <a:chOff x="1056" y="1872"/>
            <a:chExt cx="1104" cy="192"/>
          </a:xfrm>
        </p:grpSpPr>
        <p:sp>
          <p:nvSpPr>
            <p:cNvPr id="528403" name="Oval 19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18" name="Rectangle 20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19" name="Oval 21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grpSp>
        <p:nvGrpSpPr>
          <p:cNvPr id="79881" name="Group 22"/>
          <p:cNvGrpSpPr>
            <a:grpSpLocks/>
          </p:cNvGrpSpPr>
          <p:nvPr/>
        </p:nvGrpSpPr>
        <p:grpSpPr bwMode="auto">
          <a:xfrm>
            <a:off x="896938" y="3552825"/>
            <a:ext cx="1752600" cy="304800"/>
            <a:chOff x="1056" y="1872"/>
            <a:chExt cx="1104" cy="192"/>
          </a:xfrm>
        </p:grpSpPr>
        <p:sp>
          <p:nvSpPr>
            <p:cNvPr id="528407" name="Oval 23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15" name="Rectangle 24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16" name="Oval 25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grpSp>
        <p:nvGrpSpPr>
          <p:cNvPr id="79882" name="Group 26"/>
          <p:cNvGrpSpPr>
            <a:grpSpLocks/>
          </p:cNvGrpSpPr>
          <p:nvPr/>
        </p:nvGrpSpPr>
        <p:grpSpPr bwMode="auto">
          <a:xfrm>
            <a:off x="896938" y="4467225"/>
            <a:ext cx="1752600" cy="304800"/>
            <a:chOff x="1056" y="1872"/>
            <a:chExt cx="1104" cy="192"/>
          </a:xfrm>
        </p:grpSpPr>
        <p:sp>
          <p:nvSpPr>
            <p:cNvPr id="528411" name="Oval 27"/>
            <p:cNvSpPr>
              <a:spLocks noChangeArrowheads="1"/>
            </p:cNvSpPr>
            <p:nvPr/>
          </p:nvSpPr>
          <p:spPr bwMode="auto">
            <a:xfrm>
              <a:off x="2064" y="1872"/>
              <a:ext cx="96" cy="192"/>
            </a:xfrm>
            <a:prstGeom prst="ellipse">
              <a:avLst/>
            </a:prstGeom>
            <a:gradFill rotWithShape="0">
              <a:gsLst>
                <a:gs pos="0">
                  <a:schemeClr val="bg2">
                    <a:gamma/>
                    <a:shade val="45882"/>
                    <a:invGamma/>
                  </a:schemeClr>
                </a:gs>
                <a:gs pos="50000">
                  <a:schemeClr val="bg2"/>
                </a:gs>
                <a:gs pos="100000">
                  <a:schemeClr val="bg2">
                    <a:gamma/>
                    <a:shade val="45882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lIns="90488" tIns="44450" rIns="90488" bIns="44450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9912" name="Rectangle 28"/>
            <p:cNvSpPr>
              <a:spLocks noChangeArrowheads="1"/>
            </p:cNvSpPr>
            <p:nvPr/>
          </p:nvSpPr>
          <p:spPr bwMode="auto">
            <a:xfrm>
              <a:off x="1104" y="1872"/>
              <a:ext cx="1008" cy="192"/>
            </a:xfrm>
            <a:prstGeom prst="rect">
              <a:avLst/>
            </a:prstGeom>
            <a:gradFill rotWithShape="0">
              <a:gsLst>
                <a:gs pos="0">
                  <a:srgbClr val="7A7A7A"/>
                </a:gs>
                <a:gs pos="50000">
                  <a:srgbClr val="C0C0C0"/>
                </a:gs>
                <a:gs pos="100000">
                  <a:srgbClr val="7A7A7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79913" name="Oval 29"/>
            <p:cNvSpPr>
              <a:spLocks noChangeArrowheads="1"/>
            </p:cNvSpPr>
            <p:nvPr/>
          </p:nvSpPr>
          <p:spPr bwMode="auto">
            <a:xfrm>
              <a:off x="1056" y="1872"/>
              <a:ext cx="96" cy="192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488" tIns="44450" rIns="90488" bIns="44450" anchor="ctr"/>
            <a:lstStyle>
              <a:lvl1pPr eaLnBrk="0" fontAlgn="b" hangingPunct="0">
                <a:spcBef>
                  <a:spcPct val="20000"/>
                </a:spcBef>
                <a:buSzPct val="110000"/>
                <a:defRPr kumimoji="1" sz="2800">
                  <a:solidFill>
                    <a:srgbClr val="000099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Char char="u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Char char="Ø"/>
                <a:defRPr kumimoji="1" sz="2400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buSzTx/>
              </a:pPr>
              <a:endParaRPr kumimoji="0" lang="zh-CN" altLang="en-US" sz="24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sp>
        <p:nvSpPr>
          <p:cNvPr id="79883" name="Rectangle 30"/>
          <p:cNvSpPr>
            <a:spLocks noChangeArrowheads="1"/>
          </p:cNvSpPr>
          <p:nvPr/>
        </p:nvSpPr>
        <p:spPr bwMode="auto">
          <a:xfrm>
            <a:off x="973138" y="1982788"/>
            <a:ext cx="1435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solidFill>
                  <a:srgbClr val="000000"/>
                </a:solidFill>
                <a:latin typeface="Arial" pitchFamily="34" charset="0"/>
              </a:rPr>
              <a:t>incoming links</a:t>
            </a:r>
            <a:endParaRPr kumimoji="0" lang="en-US" altLang="zh-CN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84" name="Rectangle 31"/>
          <p:cNvSpPr>
            <a:spLocks noChangeArrowheads="1"/>
          </p:cNvSpPr>
          <p:nvPr/>
        </p:nvSpPr>
        <p:spPr bwMode="auto">
          <a:xfrm>
            <a:off x="4738688" y="1982788"/>
            <a:ext cx="139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solidFill>
                  <a:srgbClr val="000000"/>
                </a:solidFill>
                <a:latin typeface="Arial" pitchFamily="34" charset="0"/>
              </a:rPr>
              <a:t>outgoing links</a:t>
            </a:r>
            <a:endParaRPr kumimoji="0" lang="en-US" altLang="zh-CN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85" name="Line 32"/>
          <p:cNvSpPr>
            <a:spLocks noChangeShapeType="1"/>
          </p:cNvSpPr>
          <p:nvPr/>
        </p:nvSpPr>
        <p:spPr bwMode="auto">
          <a:xfrm flipV="1">
            <a:off x="820738" y="4683125"/>
            <a:ext cx="5791200" cy="127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9886" name="Freeform 33"/>
          <p:cNvSpPr>
            <a:spLocks/>
          </p:cNvSpPr>
          <p:nvPr/>
        </p:nvSpPr>
        <p:spPr bwMode="auto">
          <a:xfrm flipV="1">
            <a:off x="820738" y="2714625"/>
            <a:ext cx="5791200" cy="1828800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2147483647 h 528"/>
              <a:gd name="T6" fmla="*/ 2147483647 w 3648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96" y="0"/>
                </a:lnTo>
                <a:lnTo>
                  <a:pt x="2400" y="528"/>
                </a:lnTo>
                <a:lnTo>
                  <a:pt x="3648" y="528"/>
                </a:lnTo>
              </a:path>
            </a:pathLst>
          </a:custGeom>
          <a:noFill/>
          <a:ln w="12700">
            <a:solidFill>
              <a:srgbClr val="00CC6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9887" name="Freeform 34"/>
          <p:cNvSpPr>
            <a:spLocks/>
          </p:cNvSpPr>
          <p:nvPr/>
        </p:nvSpPr>
        <p:spPr bwMode="auto">
          <a:xfrm>
            <a:off x="820738" y="2714625"/>
            <a:ext cx="5791200" cy="990600"/>
          </a:xfrm>
          <a:custGeom>
            <a:avLst/>
            <a:gdLst>
              <a:gd name="T0" fmla="*/ 0 w 3600"/>
              <a:gd name="T1" fmla="*/ 0 h 576"/>
              <a:gd name="T2" fmla="*/ 2147483647 w 3600"/>
              <a:gd name="T3" fmla="*/ 0 h 576"/>
              <a:gd name="T4" fmla="*/ 2147483647 w 3600"/>
              <a:gd name="T5" fmla="*/ 2147483647 h 576"/>
              <a:gd name="T6" fmla="*/ 2147483647 w 3600"/>
              <a:gd name="T7" fmla="*/ 2147483647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576"/>
              <a:gd name="T14" fmla="*/ 3600 w 3600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576">
                <a:moveTo>
                  <a:pt x="0" y="0"/>
                </a:moveTo>
                <a:lnTo>
                  <a:pt x="1248" y="0"/>
                </a:lnTo>
                <a:lnTo>
                  <a:pt x="2400" y="576"/>
                </a:lnTo>
                <a:lnTo>
                  <a:pt x="3600" y="576"/>
                </a:lnTo>
              </a:path>
            </a:pathLst>
          </a:custGeom>
          <a:noFill/>
          <a:ln w="12700">
            <a:solidFill>
              <a:srgbClr val="0000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9888" name="Freeform 35"/>
          <p:cNvSpPr>
            <a:spLocks/>
          </p:cNvSpPr>
          <p:nvPr/>
        </p:nvSpPr>
        <p:spPr bwMode="auto">
          <a:xfrm>
            <a:off x="820738" y="3705225"/>
            <a:ext cx="5791200" cy="838200"/>
          </a:xfrm>
          <a:custGeom>
            <a:avLst/>
            <a:gdLst>
              <a:gd name="T0" fmla="*/ 0 w 3648"/>
              <a:gd name="T1" fmla="*/ 0 h 528"/>
              <a:gd name="T2" fmla="*/ 2147483647 w 3648"/>
              <a:gd name="T3" fmla="*/ 0 h 528"/>
              <a:gd name="T4" fmla="*/ 2147483647 w 3648"/>
              <a:gd name="T5" fmla="*/ 2147483647 h 528"/>
              <a:gd name="T6" fmla="*/ 2147483647 w 3648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3648"/>
              <a:gd name="T13" fmla="*/ 0 h 528"/>
              <a:gd name="T14" fmla="*/ 3648 w 3648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8" h="528">
                <a:moveTo>
                  <a:pt x="0" y="0"/>
                </a:moveTo>
                <a:lnTo>
                  <a:pt x="1248" y="0"/>
                </a:lnTo>
                <a:lnTo>
                  <a:pt x="2448" y="528"/>
                </a:lnTo>
                <a:lnTo>
                  <a:pt x="3648" y="528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79889" name="Rectangle 36"/>
          <p:cNvSpPr>
            <a:spLocks noChangeArrowheads="1"/>
          </p:cNvSpPr>
          <p:nvPr/>
        </p:nvSpPr>
        <p:spPr bwMode="auto">
          <a:xfrm>
            <a:off x="3182938" y="1952625"/>
            <a:ext cx="546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800">
                <a:solidFill>
                  <a:srgbClr val="000000"/>
                </a:solidFill>
                <a:latin typeface="Arial" pitchFamily="34" charset="0"/>
              </a:rPr>
              <a:t>Node</a:t>
            </a:r>
            <a:endParaRPr kumimoji="0" lang="en-US" altLang="zh-CN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0" name="Rectangle 37"/>
          <p:cNvSpPr>
            <a:spLocks noChangeArrowheads="1"/>
          </p:cNvSpPr>
          <p:nvPr/>
        </p:nvSpPr>
        <p:spPr bwMode="auto">
          <a:xfrm>
            <a:off x="1125538" y="26384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1" name="Rectangle 38"/>
          <p:cNvSpPr>
            <a:spLocks noChangeArrowheads="1"/>
          </p:cNvSpPr>
          <p:nvPr/>
        </p:nvSpPr>
        <p:spPr bwMode="auto">
          <a:xfrm>
            <a:off x="3182938" y="2790825"/>
            <a:ext cx="11430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6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2" name="Rectangle 39"/>
          <p:cNvSpPr>
            <a:spLocks noChangeArrowheads="1"/>
          </p:cNvSpPr>
          <p:nvPr/>
        </p:nvSpPr>
        <p:spPr bwMode="auto">
          <a:xfrm>
            <a:off x="1963738" y="26384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3" name="Rectangle 40"/>
          <p:cNvSpPr>
            <a:spLocks noChangeArrowheads="1"/>
          </p:cNvSpPr>
          <p:nvPr/>
        </p:nvSpPr>
        <p:spPr bwMode="auto">
          <a:xfrm>
            <a:off x="3335338" y="28670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4" name="Rectangle 41"/>
          <p:cNvSpPr>
            <a:spLocks noChangeArrowheads="1"/>
          </p:cNvSpPr>
          <p:nvPr/>
        </p:nvSpPr>
        <p:spPr bwMode="auto">
          <a:xfrm>
            <a:off x="3335338" y="31718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5" name="Rectangle 42"/>
          <p:cNvSpPr>
            <a:spLocks noChangeArrowheads="1"/>
          </p:cNvSpPr>
          <p:nvPr/>
        </p:nvSpPr>
        <p:spPr bwMode="auto">
          <a:xfrm>
            <a:off x="4478338" y="36290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6" name="Rectangle 43"/>
          <p:cNvSpPr>
            <a:spLocks noChangeArrowheads="1"/>
          </p:cNvSpPr>
          <p:nvPr/>
        </p:nvSpPr>
        <p:spPr bwMode="auto">
          <a:xfrm>
            <a:off x="5392738" y="3629025"/>
            <a:ext cx="304800" cy="1524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7" name="Rectangle 44"/>
          <p:cNvSpPr>
            <a:spLocks noChangeArrowheads="1"/>
          </p:cNvSpPr>
          <p:nvPr/>
        </p:nvSpPr>
        <p:spPr bwMode="auto">
          <a:xfrm>
            <a:off x="1506538" y="362902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8" name="Rectangle 45"/>
          <p:cNvSpPr>
            <a:spLocks noChangeArrowheads="1"/>
          </p:cNvSpPr>
          <p:nvPr/>
        </p:nvSpPr>
        <p:spPr bwMode="auto">
          <a:xfrm>
            <a:off x="3335338" y="355282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899" name="Rectangle 46"/>
          <p:cNvSpPr>
            <a:spLocks noChangeArrowheads="1"/>
          </p:cNvSpPr>
          <p:nvPr/>
        </p:nvSpPr>
        <p:spPr bwMode="auto">
          <a:xfrm>
            <a:off x="4706938" y="446722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0" name="Rectangle 47"/>
          <p:cNvSpPr>
            <a:spLocks noChangeArrowheads="1"/>
          </p:cNvSpPr>
          <p:nvPr/>
        </p:nvSpPr>
        <p:spPr bwMode="auto">
          <a:xfrm>
            <a:off x="5926138" y="4467225"/>
            <a:ext cx="304800" cy="152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1" name="Rectangle 48"/>
          <p:cNvSpPr>
            <a:spLocks noChangeArrowheads="1"/>
          </p:cNvSpPr>
          <p:nvPr/>
        </p:nvSpPr>
        <p:spPr bwMode="auto">
          <a:xfrm>
            <a:off x="1125538" y="446722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2" name="Rectangle 49"/>
          <p:cNvSpPr>
            <a:spLocks noChangeArrowheads="1"/>
          </p:cNvSpPr>
          <p:nvPr/>
        </p:nvSpPr>
        <p:spPr bwMode="auto">
          <a:xfrm>
            <a:off x="2192338" y="446722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3" name="Rectangle 50"/>
          <p:cNvSpPr>
            <a:spLocks noChangeArrowheads="1"/>
          </p:cNvSpPr>
          <p:nvPr/>
        </p:nvSpPr>
        <p:spPr bwMode="auto">
          <a:xfrm>
            <a:off x="3335338" y="385762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4" name="Rectangle 51"/>
          <p:cNvSpPr>
            <a:spLocks noChangeArrowheads="1"/>
          </p:cNvSpPr>
          <p:nvPr/>
        </p:nvSpPr>
        <p:spPr bwMode="auto">
          <a:xfrm>
            <a:off x="4478338" y="263842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5" name="Rectangle 52"/>
          <p:cNvSpPr>
            <a:spLocks noChangeArrowheads="1"/>
          </p:cNvSpPr>
          <p:nvPr/>
        </p:nvSpPr>
        <p:spPr bwMode="auto">
          <a:xfrm>
            <a:off x="5849938" y="2638425"/>
            <a:ext cx="304800" cy="152400"/>
          </a:xfrm>
          <a:prstGeom prst="rect">
            <a:avLst/>
          </a:prstGeom>
          <a:solidFill>
            <a:srgbClr val="00FF00"/>
          </a:solidFill>
          <a:ln w="12700">
            <a:solidFill>
              <a:srgbClr val="00FF00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6" name="Rectangle 53"/>
          <p:cNvSpPr>
            <a:spLocks noChangeArrowheads="1"/>
          </p:cNvSpPr>
          <p:nvPr/>
        </p:nvSpPr>
        <p:spPr bwMode="auto">
          <a:xfrm>
            <a:off x="1582738" y="461962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7" name="Rectangle 54"/>
          <p:cNvSpPr>
            <a:spLocks noChangeArrowheads="1"/>
          </p:cNvSpPr>
          <p:nvPr/>
        </p:nvSpPr>
        <p:spPr bwMode="auto">
          <a:xfrm>
            <a:off x="3335338" y="461962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8" name="Rectangle 55"/>
          <p:cNvSpPr>
            <a:spLocks noChangeArrowheads="1"/>
          </p:cNvSpPr>
          <p:nvPr/>
        </p:nvSpPr>
        <p:spPr bwMode="auto">
          <a:xfrm>
            <a:off x="3335338" y="431482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09" name="Rectangle 56"/>
          <p:cNvSpPr>
            <a:spLocks noChangeArrowheads="1"/>
          </p:cNvSpPr>
          <p:nvPr/>
        </p:nvSpPr>
        <p:spPr bwMode="auto">
          <a:xfrm>
            <a:off x="5392738" y="4619625"/>
            <a:ext cx="304800" cy="152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endParaRPr kumimoji="0" lang="zh-CN" altLang="en-US" sz="24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9910" name="Text Box 57"/>
          <p:cNvSpPr txBox="1">
            <a:spLocks noChangeArrowheads="1"/>
          </p:cNvSpPr>
          <p:nvPr/>
        </p:nvSpPr>
        <p:spPr bwMode="auto">
          <a:xfrm>
            <a:off x="3105150" y="2486025"/>
            <a:ext cx="9159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600">
                <a:solidFill>
                  <a:schemeClr val="tx1"/>
                </a:solidFill>
                <a:latin typeface="Arial" pitchFamily="34" charset="0"/>
              </a:rPr>
              <a:t>Memory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Message Switching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5989638"/>
            <a:ext cx="8724900" cy="6127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kumimoji="0" lang="zh-CN" altLang="en-US" sz="2400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kumimoji="0" lang="en-US" altLang="zh-CN" sz="2400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kumimoji="0" lang="en-US" altLang="zh-CN" sz="2400">
                <a:ea typeface="黑体" pitchFamily="49" charset="-122"/>
              </a:rPr>
              <a:t> Circuit switching   </a:t>
            </a:r>
            <a:r>
              <a:rPr kumimoji="0" lang="en-US" altLang="zh-CN" sz="2400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kumimoji="0" lang="en-US" altLang="zh-CN" sz="2400">
                <a:ea typeface="黑体" pitchFamily="49" charset="-122"/>
              </a:rPr>
              <a:t> Message switching   </a:t>
            </a:r>
            <a:r>
              <a:rPr kumimoji="0" lang="en-US" altLang="zh-CN" sz="2400">
                <a:solidFill>
                  <a:schemeClr val="accent2"/>
                </a:solidFill>
                <a:ea typeface="黑体" pitchFamily="49" charset="-122"/>
              </a:rPr>
              <a:t>(c) </a:t>
            </a:r>
            <a:r>
              <a:rPr kumimoji="0" lang="en-US" altLang="zh-CN" sz="2400">
                <a:ea typeface="黑体" pitchFamily="49" charset="-122"/>
              </a:rPr>
              <a:t>Packet switching</a:t>
            </a:r>
          </a:p>
        </p:txBody>
      </p:sp>
      <p:pic>
        <p:nvPicPr>
          <p:cNvPr id="80900" name="Picture 4" descr="2-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955675"/>
            <a:ext cx="58928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157163" y="0"/>
            <a:ext cx="8794750" cy="854075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Verdana" pitchFamily="34" charset="0"/>
                <a:ea typeface="黑体" pitchFamily="49" charset="-122"/>
              </a:rPr>
              <a:t>Simplex, Half-duplex, Full-duplex</a:t>
            </a:r>
            <a:endParaRPr kumimoji="0" lang="zh-CN" altLang="en-US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ea typeface="宋体" pitchFamily="2" charset="-122"/>
              </a:rPr>
              <a:t>Simplex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Transmission occurs in only one direction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eg. FM Radio broadcasting</a:t>
            </a: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 Half-duplex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Transmission can be made in both direction, but at one time only one direction is available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eg. talkie and walkie </a:t>
            </a:r>
            <a:r>
              <a:rPr kumimoji="0" lang="zh-CN" altLang="en-US">
                <a:ea typeface="宋体" pitchFamily="2" charset="-122"/>
              </a:rPr>
              <a:t>（对讲机）</a:t>
            </a:r>
            <a:endParaRPr kumimoji="0" lang="en-US" altLang="zh-CN">
              <a:ea typeface="宋体" pitchFamily="2" charset="-122"/>
            </a:endParaRPr>
          </a:p>
          <a:p>
            <a:pPr eaLnBrk="1" hangingPunct="1"/>
            <a:r>
              <a:rPr kumimoji="0" lang="en-US" altLang="zh-CN">
                <a:ea typeface="宋体" pitchFamily="2" charset="-122"/>
              </a:rPr>
              <a:t>Full-duplex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Transmission can be made in both directions simultaneously</a:t>
            </a:r>
          </a:p>
          <a:p>
            <a:pPr lvl="1" eaLnBrk="1" hangingPunct="1"/>
            <a:r>
              <a:rPr kumimoji="0" lang="en-US" altLang="zh-CN">
                <a:ea typeface="宋体" pitchFamily="2" charset="-122"/>
              </a:rPr>
              <a:t>eg. Phone conversation </a:t>
            </a:r>
            <a:endParaRPr kumimoji="0"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192088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ea typeface="黑体" pitchFamily="49" charset="-122"/>
              </a:rPr>
              <a:t>Circuit switched and packet-switched networks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64163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kumimoji="0" lang="en-US" altLang="zh-CN">
                <a:ea typeface="黑体" pitchFamily="49" charset="-122"/>
              </a:rPr>
              <a:t>.</a:t>
            </a:r>
          </a:p>
        </p:txBody>
      </p:sp>
      <p:pic>
        <p:nvPicPr>
          <p:cNvPr id="81924" name="Picture 4" descr="2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052513"/>
            <a:ext cx="7653338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01950"/>
            <a:ext cx="8794750" cy="696913"/>
          </a:xfrm>
        </p:spPr>
        <p:txBody>
          <a:bodyPr/>
          <a:lstStyle/>
          <a:p>
            <a:pPr eaLnBrk="1" hangingPunct="1"/>
            <a:r>
              <a:rPr lang="en-US" altLang="zh-CN" b="1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2.7 </a:t>
            </a:r>
            <a:r>
              <a:rPr lang="en-US" altLang="zh-CN" b="1" i="1">
                <a:solidFill>
                  <a:srgbClr val="993300"/>
                </a:solidFill>
                <a:latin typeface="Verdana" pitchFamily="34" charset="0"/>
                <a:ea typeface="宋体" pitchFamily="2" charset="-122"/>
              </a:rPr>
              <a:t>Physical Interface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931863"/>
            <a:ext cx="6856412" cy="768350"/>
          </a:xfrm>
        </p:spPr>
        <p:txBody>
          <a:bodyPr/>
          <a:lstStyle/>
          <a:p>
            <a:pPr eaLnBrk="1" hangingPunct="1"/>
            <a:r>
              <a:rPr kumimoji="0" lang="zh-CN" altLang="en-US">
                <a:ea typeface="宋体" pitchFamily="2" charset="-122"/>
              </a:rPr>
              <a:t>物理层接口特性</a:t>
            </a:r>
            <a:r>
              <a:rPr kumimoji="0" lang="zh-CN" altLang="en-US" sz="3200">
                <a:solidFill>
                  <a:srgbClr val="333399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844675"/>
            <a:ext cx="7772400" cy="4840288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333399"/>
                </a:solidFill>
                <a:ea typeface="宋体" pitchFamily="2" charset="-122"/>
              </a:rPr>
              <a:t>机械特性    指明接口所用接线器的形状和尺寸、引线数目和排列、固定和锁定装置等等</a:t>
            </a:r>
          </a:p>
          <a:p>
            <a:pPr eaLnBrk="1" hangingPunct="1"/>
            <a:r>
              <a:rPr kumimoji="0" lang="zh-CN" altLang="en-US" b="1">
                <a:solidFill>
                  <a:srgbClr val="333399"/>
                </a:solidFill>
                <a:ea typeface="宋体" pitchFamily="2" charset="-122"/>
              </a:rPr>
              <a:t>电气特性    指明在接口电缆的各条线上出现的电压的范围</a:t>
            </a:r>
          </a:p>
          <a:p>
            <a:pPr eaLnBrk="1" hangingPunct="1"/>
            <a:r>
              <a:rPr kumimoji="0" lang="zh-CN" altLang="en-US" b="1">
                <a:solidFill>
                  <a:srgbClr val="333399"/>
                </a:solidFill>
                <a:ea typeface="宋体" pitchFamily="2" charset="-122"/>
              </a:rPr>
              <a:t>功能特性    指明某条线上出现的某一电平的电压表示何种意义</a:t>
            </a:r>
          </a:p>
          <a:p>
            <a:pPr eaLnBrk="1" hangingPunct="1"/>
            <a:r>
              <a:rPr kumimoji="0" lang="zh-CN" altLang="en-US" b="1">
                <a:solidFill>
                  <a:srgbClr val="333399"/>
                </a:solidFill>
                <a:ea typeface="宋体" pitchFamily="2" charset="-122"/>
              </a:rPr>
              <a:t>过程特性    指明对于不同功能的各种可能事件的出现顺序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838200" y="1447800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SzTx/>
            </a:pPr>
            <a:r>
              <a:rPr lang="en-US" altLang="zh-CN" sz="2000"/>
              <a:t> EIA RS-232</a:t>
            </a:r>
            <a:r>
              <a:rPr lang="zh-CN" altLang="zh-CN" sz="2000"/>
              <a:t> </a:t>
            </a:r>
            <a:r>
              <a:rPr lang="zh-CN" altLang="en-US" sz="2000"/>
              <a:t> （</a:t>
            </a:r>
            <a:r>
              <a:rPr lang="en-US" altLang="zh-CN" sz="2000"/>
              <a:t>ITU-T V.24）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1219200" y="628650"/>
            <a:ext cx="6503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rgbClr val="FF0000"/>
                </a:solidFill>
              </a:rPr>
              <a:t>Physical Interface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347788" y="1965325"/>
            <a:ext cx="61960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>
                <a:srgbClr val="009900"/>
              </a:buClr>
              <a:buSzTx/>
              <a:buFont typeface="Wingdings" pitchFamily="2" charset="2"/>
              <a:buChar char="u"/>
            </a:pPr>
            <a:r>
              <a:rPr lang="en-US" altLang="zh-CN" sz="2000" b="1">
                <a:sym typeface="Symbol" pitchFamily="18" charset="2"/>
              </a:rPr>
              <a:t>   </a:t>
            </a:r>
            <a:r>
              <a:rPr lang="en-US" altLang="zh-CN" sz="2000">
                <a:sym typeface="Symbol" pitchFamily="18" charset="2"/>
              </a:rPr>
              <a:t>First issued  by  EIA in </a:t>
            </a:r>
            <a:r>
              <a:rPr lang="en-US" altLang="zh-CN" sz="2000"/>
              <a:t>1969</a:t>
            </a:r>
          </a:p>
          <a:p>
            <a:pPr fontAlgn="base">
              <a:spcBef>
                <a:spcPct val="50000"/>
              </a:spcBef>
              <a:buClr>
                <a:srgbClr val="009900"/>
              </a:buClr>
              <a:buSzTx/>
              <a:buFont typeface="Wingdings" pitchFamily="2" charset="2"/>
              <a:buChar char="u"/>
            </a:pPr>
            <a:r>
              <a:rPr lang="zh-CN" altLang="en-US" sz="2000"/>
              <a:t>   </a:t>
            </a:r>
            <a:r>
              <a:rPr lang="en-US" altLang="zh-CN" sz="2000"/>
              <a:t>EIA-232-C    EIA-232-D   EIA-232-E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852488" y="2974975"/>
            <a:ext cx="8077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57150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SzTx/>
            </a:pPr>
            <a:r>
              <a:rPr lang="en-US" altLang="zh-CN" sz="2000">
                <a:sym typeface="Symbol" pitchFamily="18" charset="2"/>
              </a:rPr>
              <a:t> Interface standard  between </a:t>
            </a:r>
            <a:r>
              <a:rPr lang="en-US" altLang="zh-CN" sz="2000">
                <a:sym typeface="Wingdings 2" pitchFamily="18" charset="2"/>
              </a:rPr>
              <a:t>DTE and DCE</a:t>
            </a:r>
          </a:p>
          <a:p>
            <a:pPr lvl="1">
              <a:spcBef>
                <a:spcPct val="50000"/>
              </a:spcBef>
              <a:buSzTx/>
            </a:pPr>
            <a:r>
              <a:rPr lang="en-US" altLang="zh-CN" sz="2000">
                <a:solidFill>
                  <a:srgbClr val="000099"/>
                </a:solidFill>
              </a:rPr>
              <a:t> DTE   Data Terminal Equipment</a:t>
            </a:r>
          </a:p>
          <a:p>
            <a:pPr lvl="1">
              <a:spcBef>
                <a:spcPct val="50000"/>
              </a:spcBef>
              <a:buSzTx/>
            </a:pPr>
            <a:r>
              <a:rPr lang="en-US" altLang="zh-CN" sz="2000">
                <a:solidFill>
                  <a:srgbClr val="000099"/>
                </a:solidFill>
                <a:sym typeface="Wingdings 2" pitchFamily="18" charset="2"/>
              </a:rPr>
              <a:t> DCE   Data Circuit  Equipment</a:t>
            </a:r>
          </a:p>
        </p:txBody>
      </p:sp>
      <p:pic>
        <p:nvPicPr>
          <p:cNvPr id="849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47295"/>
          <a:stretch>
            <a:fillRect/>
          </a:stretch>
        </p:blipFill>
        <p:spPr bwMode="auto">
          <a:xfrm>
            <a:off x="5600700" y="4070350"/>
            <a:ext cx="28448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 autoUpdateAnimBg="0"/>
      <p:bldP spid="505860" grpId="0" autoUpdateAnimBg="0"/>
      <p:bldP spid="505861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Text Box 2"/>
          <p:cNvSpPr txBox="1">
            <a:spLocks noChangeArrowheads="1"/>
          </p:cNvSpPr>
          <p:nvPr/>
        </p:nvSpPr>
        <p:spPr bwMode="auto">
          <a:xfrm>
            <a:off x="762000" y="1562100"/>
            <a:ext cx="808355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SzTx/>
            </a:pPr>
            <a:r>
              <a:rPr lang="en-US" altLang="zh-CN" sz="2400">
                <a:sym typeface="Wingdings 2" pitchFamily="18" charset="2"/>
              </a:rPr>
              <a:t> Mechanical ：25-pin</a:t>
            </a:r>
          </a:p>
          <a:p>
            <a:pPr fontAlgn="base">
              <a:spcBef>
                <a:spcPct val="50000"/>
              </a:spcBef>
              <a:buSzTx/>
            </a:pPr>
            <a:r>
              <a:rPr lang="en-US" altLang="zh-CN" sz="2400">
                <a:sym typeface="Wingdings 2" pitchFamily="18" charset="2"/>
              </a:rPr>
              <a:t> Electrical</a:t>
            </a:r>
            <a:r>
              <a:rPr lang="zh-CN" altLang="en-US" sz="2400">
                <a:sym typeface="Wingdings 2" pitchFamily="18" charset="2"/>
              </a:rPr>
              <a:t>：&lt;-3</a:t>
            </a:r>
            <a:r>
              <a:rPr lang="en-US" altLang="zh-CN" sz="2400">
                <a:sym typeface="Wingdings 2" pitchFamily="18" charset="2"/>
              </a:rPr>
              <a:t>V   “1”， &gt;</a:t>
            </a:r>
            <a:r>
              <a:rPr lang="zh-CN" altLang="en-US" sz="2400">
                <a:sym typeface="Wingdings 2" pitchFamily="18" charset="2"/>
              </a:rPr>
              <a:t>3“0”</a:t>
            </a:r>
          </a:p>
          <a:p>
            <a:pPr fontAlgn="base">
              <a:spcBef>
                <a:spcPct val="50000"/>
              </a:spcBef>
              <a:buSzTx/>
              <a:buFont typeface="Wingdings" pitchFamily="2" charset="2"/>
              <a:buNone/>
            </a:pPr>
            <a:r>
              <a:rPr lang="en-US" altLang="zh-CN" sz="2400">
                <a:sym typeface="Wingdings 2" pitchFamily="18" charset="2"/>
              </a:rPr>
              <a:t>		    data rate </a:t>
            </a:r>
            <a:r>
              <a:rPr lang="zh-CN" altLang="en-US" sz="2400">
                <a:sym typeface="Wingdings 2" pitchFamily="18" charset="2"/>
              </a:rPr>
              <a:t> 20</a:t>
            </a:r>
            <a:r>
              <a:rPr lang="en-US" altLang="zh-CN" sz="2400">
                <a:sym typeface="Wingdings 2" pitchFamily="18" charset="2"/>
              </a:rPr>
              <a:t>Kbps</a:t>
            </a:r>
          </a:p>
          <a:p>
            <a:pPr fontAlgn="base">
              <a:spcBef>
                <a:spcPct val="50000"/>
              </a:spcBef>
              <a:buSzTx/>
              <a:buFont typeface="Wingdings" pitchFamily="2" charset="2"/>
              <a:buNone/>
            </a:pPr>
            <a:r>
              <a:rPr lang="en-US" altLang="zh-CN" sz="2400">
                <a:sym typeface="Wingdings 2" pitchFamily="18" charset="2"/>
              </a:rPr>
              <a:t>                  cable &lt;</a:t>
            </a:r>
            <a:r>
              <a:rPr lang="zh-CN" altLang="zh-CN" sz="2400">
                <a:sym typeface="Wingdings 2" pitchFamily="18" charset="2"/>
              </a:rPr>
              <a:t>15</a:t>
            </a:r>
            <a:r>
              <a:rPr lang="zh-CN" altLang="en-US" sz="2400">
                <a:sym typeface="Wingdings 2" pitchFamily="18" charset="2"/>
              </a:rPr>
              <a:t> </a:t>
            </a:r>
            <a:r>
              <a:rPr lang="en-US" altLang="zh-CN" sz="2400">
                <a:sym typeface="Wingdings 2" pitchFamily="18" charset="2"/>
              </a:rPr>
              <a:t>m</a:t>
            </a:r>
          </a:p>
          <a:p>
            <a:pPr fontAlgn="base">
              <a:spcBef>
                <a:spcPct val="50000"/>
              </a:spcBef>
              <a:buSzTx/>
            </a:pPr>
            <a:r>
              <a:rPr lang="en-US" altLang="zh-CN" sz="2400">
                <a:sym typeface="Wingdings 2" pitchFamily="18" charset="2"/>
              </a:rPr>
              <a:t> Functional</a:t>
            </a:r>
            <a:r>
              <a:rPr lang="zh-CN" altLang="en-US" sz="2400">
                <a:sym typeface="Wingdings 2" pitchFamily="18" charset="2"/>
              </a:rPr>
              <a:t>：</a:t>
            </a:r>
            <a:r>
              <a:rPr lang="en-US" altLang="zh-CN" sz="2400">
                <a:sym typeface="Wingdings 2" pitchFamily="18" charset="2"/>
              </a:rPr>
              <a:t>pin definition</a:t>
            </a:r>
          </a:p>
          <a:p>
            <a:pPr fontAlgn="base">
              <a:spcBef>
                <a:spcPct val="50000"/>
              </a:spcBef>
              <a:buSzTx/>
            </a:pPr>
            <a:r>
              <a:rPr lang="en-US" altLang="zh-CN" sz="2400">
                <a:sym typeface="Wingdings 2" pitchFamily="18" charset="2"/>
              </a:rPr>
              <a:t> Procedure</a:t>
            </a:r>
            <a:r>
              <a:rPr lang="zh-CN" altLang="en-US" sz="2400">
                <a:sym typeface="Wingdings 2" pitchFamily="18" charset="2"/>
              </a:rPr>
              <a:t>： </a:t>
            </a:r>
            <a:r>
              <a:rPr lang="en-US" altLang="zh-CN" sz="2400">
                <a:sym typeface="Wingdings 2" pitchFamily="18" charset="2"/>
              </a:rPr>
              <a:t>protocol 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4213" y="793750"/>
            <a:ext cx="23002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i="1">
                <a:solidFill>
                  <a:srgbClr val="FF0000"/>
                </a:solidFill>
                <a:latin typeface="Times New Roman" pitchFamily="18" charset="0"/>
              </a:rPr>
              <a:t>RS-232</a:t>
            </a:r>
            <a:endParaRPr lang="zh-CN" altLang="en-US" sz="4000" b="1" i="1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2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538288" y="184150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i="1">
                <a:solidFill>
                  <a:srgbClr val="FF0000"/>
                </a:solidFill>
                <a:latin typeface="CordiaUPC" pitchFamily="34" charset="-34"/>
              </a:rPr>
              <a:t>RS-232 </a:t>
            </a:r>
            <a:r>
              <a:rPr lang="zh-CN" altLang="en-US" sz="4000" b="1" i="1">
                <a:solidFill>
                  <a:srgbClr val="FF0000"/>
                </a:solidFill>
                <a:latin typeface="CordiaUPC" pitchFamily="34" charset="-34"/>
              </a:rPr>
              <a:t>：</a:t>
            </a:r>
            <a:r>
              <a:rPr lang="en-US" altLang="zh-CN" sz="4000" b="1" i="1">
                <a:solidFill>
                  <a:srgbClr val="FF0000"/>
                </a:solidFill>
                <a:latin typeface="CordiaUPC" pitchFamily="34" charset="-34"/>
              </a:rPr>
              <a:t>signal</a:t>
            </a:r>
          </a:p>
        </p:txBody>
      </p:sp>
      <p:graphicFrame>
        <p:nvGraphicFramePr>
          <p:cNvPr id="87043" name="Object 36"/>
          <p:cNvGraphicFramePr>
            <a:graphicFrameLocks noChangeAspect="1"/>
          </p:cNvGraphicFramePr>
          <p:nvPr/>
        </p:nvGraphicFramePr>
        <p:xfrm>
          <a:off x="338138" y="868363"/>
          <a:ext cx="547370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6" name="VISIO" r:id="rId3" imgW="3490560" imgH="3650040" progId="Visio.Drawing.6">
                  <p:embed/>
                </p:oleObj>
              </mc:Choice>
              <mc:Fallback>
                <p:oleObj name="VISIO" r:id="rId3" imgW="3490560" imgH="3650040" progId="Visio.Drawing.6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868363"/>
                        <a:ext cx="5473700" cy="572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rnd">
                            <a:solidFill>
                              <a:srgbClr val="FFFF00"/>
                            </a:solidFill>
                            <a:prstDash val="sysDot"/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Text Box 37"/>
          <p:cNvSpPr txBox="1">
            <a:spLocks noChangeArrowheads="1"/>
          </p:cNvSpPr>
          <p:nvPr/>
        </p:nvSpPr>
        <p:spPr bwMode="auto">
          <a:xfrm>
            <a:off x="5765800" y="901700"/>
            <a:ext cx="32004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DTE: data terminal equipment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DCE: data communications equipment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TD: Transmitted data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RD: Received data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RTS: Request to send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CTS: Clear to send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DSR: data set ready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CD: Data Carrier detection</a:t>
            </a:r>
          </a:p>
          <a:p>
            <a:pPr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>
                <a:solidFill>
                  <a:schemeClr val="tx1"/>
                </a:solidFill>
                <a:latin typeface="Times New Roman" pitchFamily="18" charset="0"/>
              </a:rPr>
              <a:t>DTR: Data Terminal Ready</a:t>
            </a:r>
          </a:p>
        </p:txBody>
      </p:sp>
    </p:spTree>
  </p:cSld>
  <p:clrMapOvr>
    <a:masterClrMapping/>
  </p:clrMapOvr>
  <p:transition>
    <p:cover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176338" y="809625"/>
            <a:ext cx="5029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>
                <a:solidFill>
                  <a:srgbClr val="FF0000"/>
                </a:solidFill>
                <a:latin typeface="CordiaUPC" pitchFamily="34" charset="-34"/>
              </a:rPr>
              <a:t>Virtual MOEM</a:t>
            </a:r>
            <a:endParaRPr lang="zh-CN" altLang="en-US" sz="4000" b="1">
              <a:solidFill>
                <a:srgbClr val="FF0000"/>
              </a:solidFill>
              <a:latin typeface="CordiaUPC" pitchFamily="34" charset="-34"/>
            </a:endParaRPr>
          </a:p>
        </p:txBody>
      </p:sp>
      <p:graphicFrame>
        <p:nvGraphicFramePr>
          <p:cNvPr id="88067" name="Object 56"/>
          <p:cNvGraphicFramePr>
            <a:graphicFrameLocks noChangeAspect="1"/>
          </p:cNvGraphicFramePr>
          <p:nvPr/>
        </p:nvGraphicFramePr>
        <p:xfrm>
          <a:off x="1144588" y="1604963"/>
          <a:ext cx="6170612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9" name="VISIO" r:id="rId3" imgW="4570560" imgH="3650040" progId="Visio.Drawing.6">
                  <p:embed/>
                </p:oleObj>
              </mc:Choice>
              <mc:Fallback>
                <p:oleObj name="VISIO" r:id="rId3" imgW="4570560" imgH="3650040" progId="Visio.Drawing.6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1604963"/>
                        <a:ext cx="6170612" cy="492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rnd">
                            <a:solidFill>
                              <a:srgbClr val="FFFF00"/>
                            </a:solidFill>
                            <a:prstDash val="sysDot"/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219200" y="1066800"/>
            <a:ext cx="502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>
              <a:solidFill>
                <a:schemeClr val="tx1"/>
              </a:solidFill>
              <a:latin typeface="CordiaUPC" pitchFamily="34" charset="-34"/>
            </a:endParaRP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1600200" y="1704975"/>
            <a:ext cx="1143000" cy="3552825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CordiaUPC" pitchFamily="34" charset="-34"/>
              </a:rPr>
              <a:t>DTE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19800" y="1704975"/>
            <a:ext cx="1143000" cy="3629025"/>
          </a:xfrm>
          <a:prstGeom prst="rect">
            <a:avLst/>
          </a:prstGeom>
          <a:noFill/>
          <a:ln w="12700">
            <a:solidFill>
              <a:srgbClr val="FF9900"/>
            </a:solidFill>
            <a:miter lim="800000"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CordiaUPC" pitchFamily="34" charset="-34"/>
              </a:rPr>
              <a:t>DTE</a:t>
            </a:r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>
            <a:off x="2743200" y="2466975"/>
            <a:ext cx="7620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>
            <a:off x="2743200" y="2924175"/>
            <a:ext cx="7620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>
            <a:off x="5257800" y="2924175"/>
            <a:ext cx="7620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5334000" y="2466975"/>
            <a:ext cx="7620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3505200" y="2466975"/>
            <a:ext cx="1752600" cy="45720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 flipV="1">
            <a:off x="3505200" y="2466975"/>
            <a:ext cx="1905000" cy="45720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2914650" y="2085975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2</a:t>
            </a:r>
          </a:p>
        </p:txBody>
      </p:sp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5657850" y="210026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2</a:t>
            </a:r>
          </a:p>
        </p:txBody>
      </p: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2895600" y="254317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3  </a:t>
            </a:r>
            <a:r>
              <a:rPr lang="en-US" altLang="zh-CN" sz="1600" b="1">
                <a:latin typeface="CordiaUPC" pitchFamily="34" charset="-34"/>
              </a:rPr>
              <a:t>RD</a:t>
            </a:r>
            <a:endParaRPr lang="zh-CN" altLang="en-US" sz="1600" b="1">
              <a:latin typeface="CordiaUPC" pitchFamily="34" charset="-34"/>
            </a:endParaRP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5638800" y="2619375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3</a:t>
            </a:r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>
            <a:off x="2743200" y="4568825"/>
            <a:ext cx="3276600" cy="0"/>
          </a:xfrm>
          <a:prstGeom prst="line">
            <a:avLst/>
          </a:prstGeom>
          <a:noFill/>
          <a:ln w="25400">
            <a:solidFill>
              <a:srgbClr val="993300"/>
            </a:solidFill>
            <a:round/>
            <a:headEnd type="none" w="sm" len="sm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2667000" y="4264025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 7  </a:t>
            </a:r>
            <a:r>
              <a:rPr lang="en-US" altLang="zh-CN" sz="1600" b="1">
                <a:latin typeface="CordiaUPC" pitchFamily="34" charset="-34"/>
              </a:rPr>
              <a:t>GND</a:t>
            </a:r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5715000" y="4264025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7</a:t>
            </a:r>
          </a:p>
        </p:txBody>
      </p:sp>
      <p:sp>
        <p:nvSpPr>
          <p:cNvPr id="89106" name="Text Box 18"/>
          <p:cNvSpPr txBox="1">
            <a:spLocks noChangeArrowheads="1"/>
          </p:cNvSpPr>
          <p:nvPr/>
        </p:nvSpPr>
        <p:spPr bwMode="auto">
          <a:xfrm>
            <a:off x="3051175" y="2085975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lg" len="med"/>
              </a14:hiddenLine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latin typeface="CordiaUPC" pitchFamily="34" charset="-34"/>
              </a:rPr>
              <a:t>  </a:t>
            </a:r>
            <a:r>
              <a:rPr lang="en-US" altLang="zh-CN" sz="1600" b="1">
                <a:latin typeface="CordiaUPC" pitchFamily="34" charset="-34"/>
              </a:rPr>
              <a:t>TD</a:t>
            </a:r>
            <a:endParaRPr lang="zh-CN" altLang="en-US" sz="1600" b="1">
              <a:latin typeface="CordiaUPC" pitchFamily="34" charset="-34"/>
            </a:endParaRP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912813" y="549275"/>
            <a:ext cx="4178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SzPct val="110000"/>
              <a:defRPr kumimoji="1" sz="2800">
                <a:solidFill>
                  <a:srgbClr val="000099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Char char="u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Char char="Ø"/>
              <a:defRPr kumimoji="1" sz="24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>
                <a:solidFill>
                  <a:srgbClr val="FF0000"/>
                </a:solidFill>
                <a:latin typeface="CordiaUPC" pitchFamily="34" charset="-34"/>
              </a:rPr>
              <a:t>Virtual MOEM(2)</a:t>
            </a:r>
            <a:endParaRPr lang="zh-CN" altLang="en-US" sz="4000" b="1">
              <a:solidFill>
                <a:srgbClr val="FF0000"/>
              </a:solidFill>
              <a:latin typeface="CordiaUPC" pitchFamily="34" charset="-34"/>
            </a:endParaRP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7163"/>
            <a:ext cx="9144000" cy="696912"/>
          </a:xfrm>
        </p:spPr>
        <p:txBody>
          <a:bodyPr/>
          <a:lstStyle/>
          <a:p>
            <a:pPr eaLnBrk="1" hangingPunct="1"/>
            <a:r>
              <a:rPr kumimoji="0" lang="en-US" altLang="zh-CN" sz="3200">
                <a:latin typeface="Tahoma" pitchFamily="34" charset="0"/>
                <a:ea typeface="黑体" pitchFamily="49" charset="-122"/>
                <a:cs typeface="Tahoma" pitchFamily="34" charset="0"/>
              </a:rPr>
              <a:t>Parallel transmission vs. Serial transmission</a:t>
            </a:r>
            <a:endParaRPr kumimoji="0" lang="zh-CN" altLang="en-US" sz="3200">
              <a:latin typeface="Tahoma" pitchFamily="34" charset="0"/>
              <a:ea typeface="黑体" pitchFamily="49" charset="-122"/>
              <a:cs typeface="Tahoma" pitchFamily="34" charset="0"/>
            </a:endParaRPr>
          </a:p>
        </p:txBody>
      </p:sp>
      <p:pic>
        <p:nvPicPr>
          <p:cNvPr id="1024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143000"/>
            <a:ext cx="6484937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3671888"/>
            <a:ext cx="62547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rnd" cmpd="sng" algn="ctr">
              <a:solidFill>
                <a:srgbClr val="FFFF00"/>
              </a:solidFill>
              <a:prstDash val="sysDot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6600"/>
          </a:buClr>
          <a:buSzTx/>
          <a:buFont typeface="Wingdings" pitchFamily="2" charset="2"/>
          <a:buChar char="n"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25400" cap="rnd" cmpd="sng" algn="ctr">
              <a:solidFill>
                <a:srgbClr val="FFFF00"/>
              </a:solidFill>
              <a:prstDash val="sysDot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6600"/>
          </a:buClr>
          <a:buSzTx/>
          <a:buFont typeface="Wingdings" pitchFamily="2" charset="2"/>
          <a:buChar char="n"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47119</TotalTime>
  <Words>2948</Words>
  <Application>Microsoft Office PowerPoint</Application>
  <PresentationFormat>全屏显示(4:3)</PresentationFormat>
  <Paragraphs>458</Paragraphs>
  <Slides>87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黑体</vt:lpstr>
      <vt:lpstr>宋体</vt:lpstr>
      <vt:lpstr>Arial</vt:lpstr>
      <vt:lpstr>CordiaUPC</vt:lpstr>
      <vt:lpstr>Symbol</vt:lpstr>
      <vt:lpstr>Tahoma</vt:lpstr>
      <vt:lpstr>Times New Roman</vt:lpstr>
      <vt:lpstr>Verdana</vt:lpstr>
      <vt:lpstr>Wingdings</vt:lpstr>
      <vt:lpstr>Wingdings 2</vt:lpstr>
      <vt:lpstr>Tannenbaum</vt:lpstr>
      <vt:lpstr>公式</vt:lpstr>
      <vt:lpstr>VISIO</vt:lpstr>
      <vt:lpstr>Chapter 2 The Physical Layer</vt:lpstr>
      <vt:lpstr>Highlights</vt:lpstr>
      <vt:lpstr>Simplified Data Communications Model</vt:lpstr>
      <vt:lpstr>Fundamental Concepts (1)</vt:lpstr>
      <vt:lpstr>Fundamental Concepts (2)</vt:lpstr>
      <vt:lpstr>Sources of Delay (1)</vt:lpstr>
      <vt:lpstr>Sources of Delay (2)</vt:lpstr>
      <vt:lpstr>Simplex, Half-duplex, Full-duplex</vt:lpstr>
      <vt:lpstr>Parallel transmission vs. Serial transmission</vt:lpstr>
      <vt:lpstr>Asynchronous Transmission vs. Synchronous Transmission</vt:lpstr>
      <vt:lpstr>同步串行传输和异步串行传输</vt:lpstr>
      <vt:lpstr>2.1 The Theoretical Basis for Data Communication </vt:lpstr>
      <vt:lpstr>The Theoretical Basis for Data Communication</vt:lpstr>
      <vt:lpstr>Fourier Analysis</vt:lpstr>
      <vt:lpstr>Bandwidth-Limited Signals</vt:lpstr>
      <vt:lpstr>Bandwidth-Limited Signals (2)</vt:lpstr>
      <vt:lpstr>Bandwidth-Limited Signals (3)</vt:lpstr>
      <vt:lpstr>Bandwidth</vt:lpstr>
      <vt:lpstr>Maximum Data Rate of a Channel</vt:lpstr>
      <vt:lpstr>Maximum Data Rate of a Channel（2）</vt:lpstr>
      <vt:lpstr>2.2 Guided Transmission Media </vt:lpstr>
      <vt:lpstr>Guided Transmission Media</vt:lpstr>
      <vt:lpstr>Magnetic Media</vt:lpstr>
      <vt:lpstr>Twisted Pair</vt:lpstr>
      <vt:lpstr>Twisted Pair (2)</vt:lpstr>
      <vt:lpstr>Coaxial Cable</vt:lpstr>
      <vt:lpstr>Power line</vt:lpstr>
      <vt:lpstr>Fiber Cables </vt:lpstr>
      <vt:lpstr>Comparison of Fiber and Copper ware</vt:lpstr>
      <vt:lpstr>2.3 Wireless Transmission</vt:lpstr>
      <vt:lpstr>The Electromagnetic Spectrum</vt:lpstr>
      <vt:lpstr>Transmission Frequency Band</vt:lpstr>
      <vt:lpstr>Radio Transmission (VLF,LF,MF,HF)</vt:lpstr>
      <vt:lpstr>Microwave Transmission</vt:lpstr>
      <vt:lpstr>Politics of Electromagnetic Spectrum</vt:lpstr>
      <vt:lpstr>Infrared Transmission</vt:lpstr>
      <vt:lpstr>Lightwave Transmission</vt:lpstr>
      <vt:lpstr>2.4 Communication Satellites </vt:lpstr>
      <vt:lpstr>Communication Satellites </vt:lpstr>
      <vt:lpstr>Communication Satellites  and Some of Their Properties </vt:lpstr>
      <vt:lpstr>The Principal Satellite Bands</vt:lpstr>
      <vt:lpstr>GEO: VSATs Using a Hub</vt:lpstr>
      <vt:lpstr>LEO: Iridium</vt:lpstr>
      <vt:lpstr>Iridium Cells</vt:lpstr>
      <vt:lpstr>LEO: Globalstar</vt:lpstr>
      <vt:lpstr>Iridium &amp; Globalstar</vt:lpstr>
      <vt:lpstr>2.5 Digital modulation and multiplexing</vt:lpstr>
      <vt:lpstr>Baseband transmission</vt:lpstr>
      <vt:lpstr>Baseband transmission</vt:lpstr>
      <vt:lpstr>Baseband transmission</vt:lpstr>
      <vt:lpstr>balanced signals </vt:lpstr>
      <vt:lpstr>Passband Transmission</vt:lpstr>
      <vt:lpstr>QPSK &amp; QAM</vt:lpstr>
      <vt:lpstr>Frequency Division Multiplexing</vt:lpstr>
      <vt:lpstr>Time Division Multiplexing</vt:lpstr>
      <vt:lpstr>CDMA – Code Division Multiple Access</vt:lpstr>
      <vt:lpstr>Wavelength Division Multiplexing</vt:lpstr>
      <vt:lpstr>2.6 The Public Switched Telephone Network </vt:lpstr>
      <vt:lpstr>Public Switched Telephone System (PSTN)</vt:lpstr>
      <vt:lpstr>Structure of the Telephone System</vt:lpstr>
      <vt:lpstr>Structure of the Telephone System (2)</vt:lpstr>
      <vt:lpstr>Components of Telephone System</vt:lpstr>
      <vt:lpstr>The Local Loop  Modems, ADSL, and Fiber</vt:lpstr>
      <vt:lpstr>Problems </vt:lpstr>
      <vt:lpstr>Modems</vt:lpstr>
      <vt:lpstr>Modems</vt:lpstr>
      <vt:lpstr>V.32 &amp; V.32bis</vt:lpstr>
      <vt:lpstr>DSL: Digital Subscriber Lines</vt:lpstr>
      <vt:lpstr>ADSL: Discrete Multitone Modulation </vt:lpstr>
      <vt:lpstr>ADSL Modulation Scheme </vt:lpstr>
      <vt:lpstr>A typical ADSL equipment configuration</vt:lpstr>
      <vt:lpstr>FttH</vt:lpstr>
      <vt:lpstr>Trunks and Multiplexing </vt:lpstr>
      <vt:lpstr>Time Division Multiplexing</vt:lpstr>
      <vt:lpstr>Time Division Multiplexing (2)</vt:lpstr>
      <vt:lpstr>Switching </vt:lpstr>
      <vt:lpstr>Circuit Switching</vt:lpstr>
      <vt:lpstr>Packet switching</vt:lpstr>
      <vt:lpstr>Message Switching</vt:lpstr>
      <vt:lpstr>Circuit switched and packet-switched networks</vt:lpstr>
      <vt:lpstr>2.7 Physical Interface</vt:lpstr>
      <vt:lpstr>物理层接口特性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BUPT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Medium Access Sublayer</dc:title>
  <dc:creator>蒋砚军</dc:creator>
  <cp:lastModifiedBy>gaozc</cp:lastModifiedBy>
  <cp:revision>484</cp:revision>
  <dcterms:created xsi:type="dcterms:W3CDTF">2002-07-09T13:17:57Z</dcterms:created>
  <dcterms:modified xsi:type="dcterms:W3CDTF">2022-03-06T03:34:01Z</dcterms:modified>
</cp:coreProperties>
</file>